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345" r:id="rId2"/>
    <p:sldId id="274" r:id="rId3"/>
    <p:sldId id="301" r:id="rId4"/>
    <p:sldId id="365" r:id="rId5"/>
    <p:sldId id="342" r:id="rId6"/>
    <p:sldId id="366" r:id="rId7"/>
    <p:sldId id="381" r:id="rId8"/>
    <p:sldId id="353" r:id="rId9"/>
    <p:sldId id="369" r:id="rId10"/>
    <p:sldId id="314" r:id="rId11"/>
    <p:sldId id="382" r:id="rId12"/>
    <p:sldId id="283" r:id="rId13"/>
    <p:sldId id="329" r:id="rId14"/>
    <p:sldId id="324" r:id="rId15"/>
    <p:sldId id="379" r:id="rId16"/>
    <p:sldId id="380" r:id="rId17"/>
    <p:sldId id="326" r:id="rId18"/>
    <p:sldId id="319" r:id="rId19"/>
    <p:sldId id="321" r:id="rId20"/>
    <p:sldId id="322" r:id="rId21"/>
    <p:sldId id="320" r:id="rId22"/>
    <p:sldId id="370" r:id="rId23"/>
    <p:sldId id="348" r:id="rId24"/>
    <p:sldId id="332" r:id="rId25"/>
    <p:sldId id="386" r:id="rId26"/>
    <p:sldId id="387" r:id="rId27"/>
    <p:sldId id="367" r:id="rId28"/>
    <p:sldId id="38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00"/>
    <a:srgbClr val="FFFF99"/>
    <a:srgbClr val="FFE389"/>
    <a:srgbClr val="00539B"/>
    <a:srgbClr val="3366CC"/>
    <a:srgbClr val="FFDF79"/>
    <a:srgbClr val="FFD54F"/>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81" autoAdjust="0"/>
  </p:normalViewPr>
  <p:slideViewPr>
    <p:cSldViewPr>
      <p:cViewPr varScale="1">
        <p:scale>
          <a:sx n="72" d="100"/>
          <a:sy n="72" d="100"/>
        </p:scale>
        <p:origin x="15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31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881ADE3-B4E2-451F-AEA2-F483ED1993C4}" type="slidenum">
              <a:rPr lang="en-US"/>
              <a:pPr>
                <a:defRPr/>
              </a:pPr>
              <a:t>‹#›</a:t>
            </a:fld>
            <a:endParaRPr lang="en-US"/>
          </a:p>
        </p:txBody>
      </p:sp>
    </p:spTree>
    <p:extLst>
      <p:ext uri="{BB962C8B-B14F-4D97-AF65-F5344CB8AC3E}">
        <p14:creationId xmlns:p14="http://schemas.microsoft.com/office/powerpoint/2010/main" val="349828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2B3167A-9709-41B1-B6D4-0AB991CC6077}" type="slidenum">
              <a:rPr lang="en-US"/>
              <a:pPr>
                <a:defRPr/>
              </a:pPr>
              <a:t>‹#›</a:t>
            </a:fld>
            <a:endParaRPr lang="en-US"/>
          </a:p>
        </p:txBody>
      </p:sp>
    </p:spTree>
    <p:extLst>
      <p:ext uri="{BB962C8B-B14F-4D97-AF65-F5344CB8AC3E}">
        <p14:creationId xmlns:p14="http://schemas.microsoft.com/office/powerpoint/2010/main" val="3510444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587B5144-9749-4BAE-A163-94B3ADA7C3AA}" type="slidenum">
              <a:rPr lang="en-US" sz="1200" smtClean="0"/>
              <a:pPr/>
              <a:t>2</a:t>
            </a:fld>
            <a:endParaRPr lang="en-US" sz="1200" dirty="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530FDBF-76A3-4AEA-9FED-0B7AE90A6452}" type="slidenum">
              <a:rPr lang="en-US" sz="1200" smtClean="0"/>
              <a:pPr/>
              <a:t>12</a:t>
            </a:fld>
            <a:endParaRPr lang="en-US" sz="1200" dirty="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B3167A-9709-41B1-B6D4-0AB991CC6077}" type="slidenum">
              <a:rPr lang="en-US" smtClean="0"/>
              <a:pPr>
                <a:defRPr/>
              </a:pPr>
              <a:t>21</a:t>
            </a:fld>
            <a:endParaRPr lang="en-US"/>
          </a:p>
        </p:txBody>
      </p:sp>
    </p:spTree>
    <p:extLst>
      <p:ext uri="{BB962C8B-B14F-4D97-AF65-F5344CB8AC3E}">
        <p14:creationId xmlns:p14="http://schemas.microsoft.com/office/powerpoint/2010/main" val="286033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CC1DCB-F92A-47F7-A0C8-CA4EE2FF3EE8}" type="slidenum">
              <a:rPr lang="en-US"/>
              <a:pPr>
                <a:defRPr/>
              </a:pPr>
              <a:t>‹#›</a:t>
            </a:fld>
            <a:endParaRPr lang="en-US"/>
          </a:p>
        </p:txBody>
      </p:sp>
    </p:spTree>
    <p:extLst>
      <p:ext uri="{BB962C8B-B14F-4D97-AF65-F5344CB8AC3E}">
        <p14:creationId xmlns:p14="http://schemas.microsoft.com/office/powerpoint/2010/main" val="160553094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5F266-5C37-4CF0-89CD-FC42F0762AF0}" type="slidenum">
              <a:rPr lang="en-US"/>
              <a:pPr>
                <a:defRPr/>
              </a:pPr>
              <a:t>‹#›</a:t>
            </a:fld>
            <a:endParaRPr lang="en-US"/>
          </a:p>
        </p:txBody>
      </p:sp>
    </p:spTree>
    <p:extLst>
      <p:ext uri="{BB962C8B-B14F-4D97-AF65-F5344CB8AC3E}">
        <p14:creationId xmlns:p14="http://schemas.microsoft.com/office/powerpoint/2010/main" val="293719014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D1EDCF-B9D6-4416-9785-95B12679207D}" type="slidenum">
              <a:rPr lang="en-US"/>
              <a:pPr>
                <a:defRPr/>
              </a:pPr>
              <a:t>‹#›</a:t>
            </a:fld>
            <a:endParaRPr lang="en-US"/>
          </a:p>
        </p:txBody>
      </p:sp>
    </p:spTree>
    <p:extLst>
      <p:ext uri="{BB962C8B-B14F-4D97-AF65-F5344CB8AC3E}">
        <p14:creationId xmlns:p14="http://schemas.microsoft.com/office/powerpoint/2010/main" val="1119259304"/>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0FC3CD-6FBE-4922-816B-72A6D91BB87B}" type="slidenum">
              <a:rPr lang="en-US"/>
              <a:pPr>
                <a:defRPr/>
              </a:pPr>
              <a:t>‹#›</a:t>
            </a:fld>
            <a:endParaRPr lang="en-US"/>
          </a:p>
        </p:txBody>
      </p:sp>
    </p:spTree>
    <p:extLst>
      <p:ext uri="{BB962C8B-B14F-4D97-AF65-F5344CB8AC3E}">
        <p14:creationId xmlns:p14="http://schemas.microsoft.com/office/powerpoint/2010/main" val="1635531481"/>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898800-9335-4CBD-97A0-92D5518E1A84}" type="slidenum">
              <a:rPr lang="en-US"/>
              <a:pPr>
                <a:defRPr/>
              </a:pPr>
              <a:t>‹#›</a:t>
            </a:fld>
            <a:endParaRPr lang="en-US"/>
          </a:p>
        </p:txBody>
      </p:sp>
    </p:spTree>
    <p:extLst>
      <p:ext uri="{BB962C8B-B14F-4D97-AF65-F5344CB8AC3E}">
        <p14:creationId xmlns:p14="http://schemas.microsoft.com/office/powerpoint/2010/main" val="425184336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90245-8307-45F9-B49F-70D82D2B3F34}" type="slidenum">
              <a:rPr lang="en-US"/>
              <a:pPr>
                <a:defRPr/>
              </a:pPr>
              <a:t>‹#›</a:t>
            </a:fld>
            <a:endParaRPr lang="en-US"/>
          </a:p>
        </p:txBody>
      </p:sp>
    </p:spTree>
    <p:extLst>
      <p:ext uri="{BB962C8B-B14F-4D97-AF65-F5344CB8AC3E}">
        <p14:creationId xmlns:p14="http://schemas.microsoft.com/office/powerpoint/2010/main" val="323363449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A8C891-B950-470F-8196-3A5AC956CB26}" type="slidenum">
              <a:rPr lang="en-US"/>
              <a:pPr>
                <a:defRPr/>
              </a:pPr>
              <a:t>‹#›</a:t>
            </a:fld>
            <a:endParaRPr lang="en-US"/>
          </a:p>
        </p:txBody>
      </p:sp>
    </p:spTree>
    <p:extLst>
      <p:ext uri="{BB962C8B-B14F-4D97-AF65-F5344CB8AC3E}">
        <p14:creationId xmlns:p14="http://schemas.microsoft.com/office/powerpoint/2010/main" val="77036823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4C1CD9-F178-4A5E-B4F0-C3CCBC35D7DD}" type="slidenum">
              <a:rPr lang="en-US"/>
              <a:pPr>
                <a:defRPr/>
              </a:pPr>
              <a:t>‹#›</a:t>
            </a:fld>
            <a:endParaRPr lang="en-US"/>
          </a:p>
        </p:txBody>
      </p:sp>
    </p:spTree>
    <p:extLst>
      <p:ext uri="{BB962C8B-B14F-4D97-AF65-F5344CB8AC3E}">
        <p14:creationId xmlns:p14="http://schemas.microsoft.com/office/powerpoint/2010/main" val="290342135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920276-2EB1-48E0-A347-E54E85779140}" type="slidenum">
              <a:rPr lang="en-US"/>
              <a:pPr>
                <a:defRPr/>
              </a:pPr>
              <a:t>‹#›</a:t>
            </a:fld>
            <a:endParaRPr lang="en-US"/>
          </a:p>
        </p:txBody>
      </p:sp>
    </p:spTree>
    <p:extLst>
      <p:ext uri="{BB962C8B-B14F-4D97-AF65-F5344CB8AC3E}">
        <p14:creationId xmlns:p14="http://schemas.microsoft.com/office/powerpoint/2010/main" val="56450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18F694-D6AF-433C-92F4-6AEE1BA55AF8}" type="slidenum">
              <a:rPr lang="en-US"/>
              <a:pPr>
                <a:defRPr/>
              </a:pPr>
              <a:t>‹#›</a:t>
            </a:fld>
            <a:endParaRPr lang="en-US"/>
          </a:p>
        </p:txBody>
      </p:sp>
    </p:spTree>
    <p:extLst>
      <p:ext uri="{BB962C8B-B14F-4D97-AF65-F5344CB8AC3E}">
        <p14:creationId xmlns:p14="http://schemas.microsoft.com/office/powerpoint/2010/main" val="346851779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A2348A-BF7F-45F2-B4D1-352990135E40}" type="slidenum">
              <a:rPr lang="en-US"/>
              <a:pPr>
                <a:defRPr/>
              </a:pPr>
              <a:t>‹#›</a:t>
            </a:fld>
            <a:endParaRPr lang="en-US"/>
          </a:p>
        </p:txBody>
      </p:sp>
    </p:spTree>
    <p:extLst>
      <p:ext uri="{BB962C8B-B14F-4D97-AF65-F5344CB8AC3E}">
        <p14:creationId xmlns:p14="http://schemas.microsoft.com/office/powerpoint/2010/main" val="137272528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712FE6-C780-4721-8F06-7BD2E27E878E}" type="slidenum">
              <a:rPr lang="en-US"/>
              <a:pPr>
                <a:defRPr/>
              </a:pPr>
              <a:t>‹#›</a:t>
            </a:fld>
            <a:endParaRPr lang="en-US"/>
          </a:p>
        </p:txBody>
      </p:sp>
    </p:spTree>
    <p:extLst>
      <p:ext uri="{BB962C8B-B14F-4D97-AF65-F5344CB8AC3E}">
        <p14:creationId xmlns:p14="http://schemas.microsoft.com/office/powerpoint/2010/main" val="21013467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217A18-30A9-4051-ABE2-B0F037968F45}" type="slidenum">
              <a:rPr lang="en-US"/>
              <a:pPr>
                <a:defRPr/>
              </a:pPr>
              <a:t>‹#›</a:t>
            </a:fld>
            <a:endParaRPr lang="en-US"/>
          </a:p>
        </p:txBody>
      </p:sp>
    </p:spTree>
    <p:extLst>
      <p:ext uri="{BB962C8B-B14F-4D97-AF65-F5344CB8AC3E}">
        <p14:creationId xmlns:p14="http://schemas.microsoft.com/office/powerpoint/2010/main" val="75831109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age Desig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981200" y="6096000"/>
            <a:ext cx="17526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886200" y="6096000"/>
            <a:ext cx="2514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0960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756C7E5-9426-42E5-BE87-38B6B81EFE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hdr="0" ftr="0" dt="0"/>
  <p:txStyles>
    <p:title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Calibri"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charset="0"/>
          <a:ea typeface="+mn-ea"/>
        </a:defRPr>
      </a:lvl2pPr>
      <a:lvl3pPr marL="1143000" indent="-228600" algn="l" rtl="0" eaLnBrk="0" fontAlgn="base" hangingPunct="0">
        <a:spcBef>
          <a:spcPct val="20000"/>
        </a:spcBef>
        <a:spcAft>
          <a:spcPct val="0"/>
        </a:spcAft>
        <a:buChar char="•"/>
        <a:defRPr sz="2400">
          <a:solidFill>
            <a:schemeClr val="bg1"/>
          </a:solidFill>
          <a:latin typeface="Calibri" charset="0"/>
          <a:ea typeface="+mn-ea"/>
        </a:defRPr>
      </a:lvl3pPr>
      <a:lvl4pPr marL="1600200" indent="-228600" algn="l" rtl="0" eaLnBrk="0" fontAlgn="base" hangingPunct="0">
        <a:spcBef>
          <a:spcPct val="20000"/>
        </a:spcBef>
        <a:spcAft>
          <a:spcPct val="0"/>
        </a:spcAft>
        <a:buChar char="–"/>
        <a:defRPr sz="2000">
          <a:solidFill>
            <a:schemeClr val="bg1"/>
          </a:solidFill>
          <a:latin typeface="Calibri" charset="0"/>
          <a:ea typeface="+mn-ea"/>
        </a:defRPr>
      </a:lvl4pPr>
      <a:lvl5pPr marL="2057400" indent="-228600" algn="l" rtl="0" eaLnBrk="0" fontAlgn="base" hangingPunct="0">
        <a:spcBef>
          <a:spcPct val="20000"/>
        </a:spcBef>
        <a:spcAft>
          <a:spcPct val="0"/>
        </a:spcAft>
        <a:buChar char="»"/>
        <a:defRPr sz="2000">
          <a:solidFill>
            <a:schemeClr val="bg1"/>
          </a:solidFill>
          <a:latin typeface="Calibri"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Wallpaper of san antonio tex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allpaper of san antonio tex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allpaper of san antonio tex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allpaper of san antonio texa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Wallpaper of san antonio texa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Wallpaper of san antonio texa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Wallpaper of san antonio texa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8" descr="Wallpaper of san antonio texa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0" descr="Wallpaper of san antonio texa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Wallpaper of san antonio texa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6" descr="Wallpaper of san antonio texas"/>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8" descr="Wallpaper of san antonio texas"/>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30" descr="Wallpaper of san antonio texas"/>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32" descr="Wallpaper of san antonio texas"/>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34" descr="Image result for san antonio riverwalk"/>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36" descr="Image result for san antonio riverwalk"/>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38" descr="Image result for san antonio riverwalk"/>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40" descr="Image result for san antonio riverwalk"/>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42" descr="Image result for san antonio riverwalk"/>
          <p:cNvSpPr>
            <a:spLocks noChangeAspect="1" noChangeArrowheads="1"/>
          </p:cNvSpPr>
          <p:nvPr/>
        </p:nvSpPr>
        <p:spPr bwMode="auto">
          <a:xfrm>
            <a:off x="3051175" y="2751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descr="A close up of a sign&#10;&#10;Description automatically generated">
            <a:extLst>
              <a:ext uri="{FF2B5EF4-FFF2-40B4-BE49-F238E27FC236}">
                <a16:creationId xmlns:a16="http://schemas.microsoft.com/office/drawing/2014/main" id="{F1417597-49A6-4391-9D3A-6737CA923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75" y="922336"/>
            <a:ext cx="8372363" cy="4755503"/>
          </a:xfrm>
          <a:prstGeom prst="rect">
            <a:avLst/>
          </a:prstGeom>
        </p:spPr>
      </p:pic>
      <p:sp>
        <p:nvSpPr>
          <p:cNvPr id="21" name="Rectangle 20">
            <a:extLst>
              <a:ext uri="{FF2B5EF4-FFF2-40B4-BE49-F238E27FC236}">
                <a16:creationId xmlns:a16="http://schemas.microsoft.com/office/drawing/2014/main" id="{DD77C81C-110C-4A28-A269-D506B78EB941}"/>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MS PGothic" pitchFamily="34" charset="-128"/>
            </a:endParaRPr>
          </a:p>
        </p:txBody>
      </p:sp>
      <p:pic>
        <p:nvPicPr>
          <p:cNvPr id="29" name="Picture 28" descr="A close up of a sign&#10;&#10;Description automatically generated">
            <a:extLst>
              <a:ext uri="{FF2B5EF4-FFF2-40B4-BE49-F238E27FC236}">
                <a16:creationId xmlns:a16="http://schemas.microsoft.com/office/drawing/2014/main" id="{11BFA66C-8977-4A1F-88C8-41199FEFD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0" y="625476"/>
            <a:ext cx="9431623" cy="5357162"/>
          </a:xfrm>
          <a:prstGeom prst="rect">
            <a:avLst/>
          </a:prstGeom>
        </p:spPr>
      </p:pic>
    </p:spTree>
    <p:extLst>
      <p:ext uri="{BB962C8B-B14F-4D97-AF65-F5344CB8AC3E}">
        <p14:creationId xmlns:p14="http://schemas.microsoft.com/office/powerpoint/2010/main" val="296455108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295400"/>
            <a:ext cx="7772400" cy="4419600"/>
          </a:xfrm>
        </p:spPr>
        <p:txBody>
          <a:bodyPr/>
          <a:lstStyle/>
          <a:p>
            <a:r>
              <a:rPr lang="en-US" dirty="0">
                <a:latin typeface="Calibri" pitchFamily="34" charset="0"/>
              </a:rPr>
              <a:t>Scholarship Deadlines</a:t>
            </a:r>
          </a:p>
          <a:p>
            <a:pPr lvl="1"/>
            <a:r>
              <a:rPr lang="en-US" b="1" dirty="0">
                <a:latin typeface="Calibri" pitchFamily="34" charset="0"/>
              </a:rPr>
              <a:t>Students</a:t>
            </a:r>
            <a:r>
              <a:rPr lang="en-US" dirty="0">
                <a:latin typeface="Calibri" pitchFamily="34" charset="0"/>
              </a:rPr>
              <a:t> | January  </a:t>
            </a:r>
          </a:p>
          <a:p>
            <a:pPr lvl="1"/>
            <a:r>
              <a:rPr lang="en-US" b="1" dirty="0">
                <a:latin typeface="Calibri" pitchFamily="34" charset="0"/>
              </a:rPr>
              <a:t>Advisors</a:t>
            </a:r>
            <a:r>
              <a:rPr lang="en-US" dirty="0">
                <a:latin typeface="Calibri" pitchFamily="34" charset="0"/>
              </a:rPr>
              <a:t> | March  </a:t>
            </a:r>
          </a:p>
          <a:p>
            <a:pPr lvl="1"/>
            <a:r>
              <a:rPr lang="en-US" dirty="0">
                <a:latin typeface="Calibri" pitchFamily="34" charset="0"/>
              </a:rPr>
              <a:t>Over $300,000 in scholarships awarded at ICDC</a:t>
            </a:r>
          </a:p>
          <a:p>
            <a:r>
              <a:rPr lang="en-US" dirty="0">
                <a:latin typeface="Calibri" pitchFamily="34" charset="0"/>
              </a:rPr>
              <a:t>Check the website | </a:t>
            </a:r>
            <a:r>
              <a:rPr lang="en-US" dirty="0"/>
              <a:t>deca.org/scholarships</a:t>
            </a:r>
          </a:p>
          <a:p>
            <a:pPr marL="0" indent="0">
              <a:buNone/>
            </a:pPr>
            <a:endParaRPr lang="en-US" dirty="0">
              <a:latin typeface="Calibri" pitchFamily="34" charset="0"/>
            </a:endParaRPr>
          </a:p>
        </p:txBody>
      </p:sp>
      <p:sp>
        <p:nvSpPr>
          <p:cNvPr id="8"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DECA Scholarships</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295400"/>
            <a:ext cx="8153400" cy="4419600"/>
          </a:xfrm>
        </p:spPr>
        <p:txBody>
          <a:bodyPr/>
          <a:lstStyle/>
          <a:p>
            <a:r>
              <a:rPr lang="en-US" dirty="0">
                <a:latin typeface="Calibri" pitchFamily="34" charset="0"/>
              </a:rPr>
              <a:t>Scholarship Deadline - </a:t>
            </a:r>
            <a:r>
              <a:rPr lang="en-US" u="sng" dirty="0"/>
              <a:t>DUE Two (2) Weeks Prior to District CDC</a:t>
            </a:r>
          </a:p>
          <a:p>
            <a:r>
              <a:rPr lang="en-US" dirty="0">
                <a:latin typeface="Calibri" pitchFamily="34" charset="0"/>
              </a:rPr>
              <a:t>2018-2019 – 5 $1,000 Scholarships Awarded, with only 17 applications! Have your students apply!</a:t>
            </a:r>
          </a:p>
          <a:p>
            <a:r>
              <a:rPr lang="en-US" dirty="0">
                <a:latin typeface="Calibri" pitchFamily="34" charset="0"/>
              </a:rPr>
              <a:t>Applications available on www.texasdeca.org</a:t>
            </a:r>
          </a:p>
          <a:p>
            <a:r>
              <a:rPr lang="en-US" dirty="0">
                <a:latin typeface="Calibri" pitchFamily="34" charset="0"/>
              </a:rPr>
              <a:t>Will be emailed by DECA Staff and District Directors.</a:t>
            </a:r>
          </a:p>
        </p:txBody>
      </p:sp>
      <p:sp>
        <p:nvSpPr>
          <p:cNvPr id="8"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Texas DECA Scholarships</a:t>
            </a:r>
          </a:p>
        </p:txBody>
      </p:sp>
    </p:spTree>
    <p:extLst>
      <p:ext uri="{BB962C8B-B14F-4D97-AF65-F5344CB8AC3E}">
        <p14:creationId xmlns:p14="http://schemas.microsoft.com/office/powerpoint/2010/main" val="1999180538"/>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2209800"/>
            <a:ext cx="4267200" cy="1371600"/>
          </a:xfrm>
        </p:spPr>
        <p:txBody>
          <a:bodyPr/>
          <a:lstStyle/>
          <a:p>
            <a:pPr algn="ctr" eaLnBrk="1" hangingPunct="1">
              <a:buFontTx/>
              <a:buNone/>
            </a:pPr>
            <a:r>
              <a:rPr lang="en-US" sz="4000" b="1" dirty="0">
                <a:latin typeface="Calibri Bold" charset="0"/>
              </a:rPr>
              <a:t>CHANGES AND UPDATES</a:t>
            </a:r>
            <a:endParaRPr lang="en-US" sz="3600" b="1" dirty="0">
              <a:latin typeface="Calibri Bold" charset="0"/>
            </a:endParaRPr>
          </a:p>
        </p:txBody>
      </p:sp>
      <p:pic>
        <p:nvPicPr>
          <p:cNvPr id="6" name="Picture"/>
          <p:cNvPicPr/>
          <p:nvPr/>
        </p:nvPicPr>
        <p:blipFill>
          <a:blip r:embed="rId3"/>
          <a:stretch>
            <a:fillRect/>
          </a:stretch>
        </p:blipFill>
        <p:spPr>
          <a:xfrm>
            <a:off x="4343400" y="2514600"/>
            <a:ext cx="4253144" cy="33858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Title 3"/>
          <p:cNvSpPr>
            <a:spLocks noGrp="1"/>
          </p:cNvSpPr>
          <p:nvPr>
            <p:ph type="title"/>
          </p:nvPr>
        </p:nvSpPr>
        <p:spPr>
          <a:xfrm>
            <a:off x="0" y="0"/>
            <a:ext cx="9144000" cy="1676400"/>
          </a:xfrm>
        </p:spPr>
        <p:txBody>
          <a:bodyPr/>
          <a:lstStyle/>
          <a:p>
            <a:r>
              <a:rPr lang="en-US" dirty="0"/>
              <a:t>Competitive Events</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534400" cy="1600200"/>
          </a:xfrm>
          <a:noFill/>
          <a:ln>
            <a:noFill/>
          </a:ln>
        </p:spPr>
        <p:txBody>
          <a:bodyPr/>
          <a:lstStyle/>
          <a:p>
            <a:pPr lvl="1" eaLnBrk="1" hangingPunct="1">
              <a:lnSpc>
                <a:spcPct val="9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Events formerly known as Chapter Team Events are now PROJECT MANAGEMENT EVENTS. </a:t>
            </a:r>
          </a:p>
          <a:p>
            <a:pPr lvl="1" eaLnBrk="1" hangingPunct="1">
              <a:lnSpc>
                <a:spcPct val="9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Event names and rubrics have changed, but the projects are still very similar:</a:t>
            </a:r>
            <a:endParaRPr lang="en-US" sz="2000" dirty="0">
              <a:latin typeface="Arial" panose="020B0604020202020204" pitchFamily="34" charset="0"/>
              <a:cs typeface="Arial" panose="020B0604020202020204" pitchFamily="34" charset="0"/>
            </a:endParaRPr>
          </a:p>
          <a:p>
            <a:pPr lvl="2" eaLnBrk="1" hangingPunct="1">
              <a:lnSpc>
                <a:spcPct val="90000"/>
              </a:lnSpc>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p:txBody>
      </p:sp>
      <p:sp>
        <p:nvSpPr>
          <p:cNvPr id="7" name="Title 3"/>
          <p:cNvSpPr txBox="1">
            <a:spLocks/>
          </p:cNvSpPr>
          <p:nvPr/>
        </p:nvSpPr>
        <p:spPr bwMode="auto">
          <a:xfrm>
            <a:off x="-33528"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Written Event Changes</a:t>
            </a:r>
          </a:p>
        </p:txBody>
      </p:sp>
      <p:sp>
        <p:nvSpPr>
          <p:cNvPr id="2" name="TextBox 1">
            <a:extLst>
              <a:ext uri="{FF2B5EF4-FFF2-40B4-BE49-F238E27FC236}">
                <a16:creationId xmlns:a16="http://schemas.microsoft.com/office/drawing/2014/main" id="{84BD03CE-3143-465B-9697-A201DC11284A}"/>
              </a:ext>
            </a:extLst>
          </p:cNvPr>
          <p:cNvSpPr txBox="1"/>
          <p:nvPr/>
        </p:nvSpPr>
        <p:spPr>
          <a:xfrm>
            <a:off x="304800" y="2971800"/>
            <a:ext cx="3733800" cy="3046988"/>
          </a:xfrm>
          <a:prstGeom prst="rect">
            <a:avLst/>
          </a:prstGeom>
          <a:noFill/>
        </p:spPr>
        <p:txBody>
          <a:bodyPr wrap="square" rtlCol="0">
            <a:spAutoFit/>
          </a:bodyPr>
          <a:lstStyle/>
          <a:p>
            <a:pPr algn="ctr"/>
            <a:r>
              <a:rPr lang="en-US" b="1" dirty="0">
                <a:solidFill>
                  <a:schemeClr val="bg1"/>
                </a:solidFill>
              </a:rPr>
              <a:t>2018-2019 Event</a:t>
            </a:r>
          </a:p>
          <a:p>
            <a:pPr marL="342900" indent="-342900" algn="ctr">
              <a:buFont typeface="Arial" panose="020B0604020202020204" pitchFamily="34" charset="0"/>
              <a:buChar char="•"/>
            </a:pPr>
            <a:r>
              <a:rPr lang="en-US" dirty="0">
                <a:solidFill>
                  <a:schemeClr val="bg1"/>
                </a:solidFill>
              </a:rPr>
              <a:t>Creative Marketing</a:t>
            </a:r>
          </a:p>
          <a:p>
            <a:pPr marL="342900" indent="-342900" algn="ctr">
              <a:buFont typeface="Arial" panose="020B0604020202020204" pitchFamily="34" charset="0"/>
              <a:buChar char="•"/>
            </a:pPr>
            <a:r>
              <a:rPr lang="en-US" dirty="0">
                <a:solidFill>
                  <a:schemeClr val="bg1"/>
                </a:solidFill>
              </a:rPr>
              <a:t>Community Service</a:t>
            </a:r>
          </a:p>
          <a:p>
            <a:pPr marL="342900" indent="-342900" algn="ctr">
              <a:buFont typeface="Arial" panose="020B0604020202020204" pitchFamily="34" charset="0"/>
              <a:buChar char="•"/>
            </a:pPr>
            <a:r>
              <a:rPr lang="en-US" dirty="0">
                <a:solidFill>
                  <a:schemeClr val="bg1"/>
                </a:solidFill>
              </a:rPr>
              <a:t>Entrepreneurship Promotion</a:t>
            </a:r>
          </a:p>
          <a:p>
            <a:pPr marL="342900" indent="-342900" algn="ctr">
              <a:buFont typeface="Arial" panose="020B0604020202020204" pitchFamily="34" charset="0"/>
              <a:buChar char="•"/>
            </a:pPr>
            <a:r>
              <a:rPr lang="en-US" dirty="0">
                <a:solidFill>
                  <a:schemeClr val="bg1"/>
                </a:solidFill>
              </a:rPr>
              <a:t>Financial Literacy</a:t>
            </a:r>
          </a:p>
          <a:p>
            <a:pPr marL="342900" indent="-342900" algn="ctr">
              <a:buFont typeface="Arial" panose="020B0604020202020204" pitchFamily="34" charset="0"/>
              <a:buChar char="•"/>
            </a:pPr>
            <a:r>
              <a:rPr lang="en-US" dirty="0">
                <a:solidFill>
                  <a:schemeClr val="bg1"/>
                </a:solidFill>
              </a:rPr>
              <a:t>Learn and Earn</a:t>
            </a:r>
          </a:p>
          <a:p>
            <a:pPr marL="342900" indent="-342900" algn="ctr">
              <a:buFont typeface="Arial" panose="020B0604020202020204" pitchFamily="34" charset="0"/>
              <a:buChar char="•"/>
            </a:pPr>
            <a:r>
              <a:rPr lang="en-US" dirty="0">
                <a:solidFill>
                  <a:schemeClr val="bg1"/>
                </a:solidFill>
              </a:rPr>
              <a:t>Public Relations</a:t>
            </a:r>
          </a:p>
        </p:txBody>
      </p:sp>
      <p:sp>
        <p:nvSpPr>
          <p:cNvPr id="5" name="TextBox 4">
            <a:extLst>
              <a:ext uri="{FF2B5EF4-FFF2-40B4-BE49-F238E27FC236}">
                <a16:creationId xmlns:a16="http://schemas.microsoft.com/office/drawing/2014/main" id="{9B7A9D8D-6442-4FD3-9370-0FFD1BA1F885}"/>
              </a:ext>
            </a:extLst>
          </p:cNvPr>
          <p:cNvSpPr txBox="1"/>
          <p:nvPr/>
        </p:nvSpPr>
        <p:spPr>
          <a:xfrm>
            <a:off x="5105400" y="2971800"/>
            <a:ext cx="3733800" cy="3046988"/>
          </a:xfrm>
          <a:prstGeom prst="rect">
            <a:avLst/>
          </a:prstGeom>
          <a:noFill/>
        </p:spPr>
        <p:txBody>
          <a:bodyPr wrap="square" rtlCol="0">
            <a:spAutoFit/>
          </a:bodyPr>
          <a:lstStyle/>
          <a:p>
            <a:pPr algn="ctr"/>
            <a:r>
              <a:rPr lang="en-US" b="1" dirty="0">
                <a:solidFill>
                  <a:schemeClr val="bg1"/>
                </a:solidFill>
              </a:rPr>
              <a:t>2019-2020 Event</a:t>
            </a:r>
          </a:p>
          <a:p>
            <a:pPr marL="342900" indent="-342900" algn="ctr">
              <a:buFont typeface="Arial" panose="020B0604020202020204" pitchFamily="34" charset="0"/>
              <a:buChar char="•"/>
            </a:pPr>
            <a:r>
              <a:rPr lang="en-US" dirty="0">
                <a:solidFill>
                  <a:schemeClr val="bg1"/>
                </a:solidFill>
              </a:rPr>
              <a:t>Business Solutions</a:t>
            </a:r>
          </a:p>
          <a:p>
            <a:pPr marL="342900" indent="-342900" algn="ctr">
              <a:buFont typeface="Arial" panose="020B0604020202020204" pitchFamily="34" charset="0"/>
              <a:buChar char="•"/>
            </a:pPr>
            <a:r>
              <a:rPr lang="en-US" dirty="0">
                <a:solidFill>
                  <a:schemeClr val="bg1"/>
                </a:solidFill>
              </a:rPr>
              <a:t>Community Giving</a:t>
            </a:r>
          </a:p>
          <a:p>
            <a:pPr marL="342900" indent="-342900" algn="ctr">
              <a:buFont typeface="Arial" panose="020B0604020202020204" pitchFamily="34" charset="0"/>
              <a:buChar char="•"/>
            </a:pPr>
            <a:r>
              <a:rPr lang="en-US" dirty="0">
                <a:solidFill>
                  <a:schemeClr val="bg1"/>
                </a:solidFill>
              </a:rPr>
              <a:t>Career </a:t>
            </a:r>
            <a:br>
              <a:rPr lang="en-US" dirty="0">
                <a:solidFill>
                  <a:schemeClr val="bg1"/>
                </a:solidFill>
              </a:rPr>
            </a:br>
            <a:r>
              <a:rPr lang="en-US" dirty="0">
                <a:solidFill>
                  <a:schemeClr val="bg1"/>
                </a:solidFill>
              </a:rPr>
              <a:t>Development</a:t>
            </a:r>
          </a:p>
          <a:p>
            <a:pPr marL="342900" indent="-342900" algn="ctr">
              <a:buFont typeface="Arial" panose="020B0604020202020204" pitchFamily="34" charset="0"/>
              <a:buChar char="•"/>
            </a:pPr>
            <a:r>
              <a:rPr lang="en-US" dirty="0">
                <a:solidFill>
                  <a:schemeClr val="bg1"/>
                </a:solidFill>
              </a:rPr>
              <a:t>Financial Literacy</a:t>
            </a:r>
          </a:p>
          <a:p>
            <a:pPr marL="342900" indent="-342900" algn="ctr">
              <a:buFont typeface="Arial" panose="020B0604020202020204" pitchFamily="34" charset="0"/>
              <a:buChar char="•"/>
            </a:pPr>
            <a:r>
              <a:rPr lang="en-US" dirty="0">
                <a:solidFill>
                  <a:schemeClr val="bg1"/>
                </a:solidFill>
              </a:rPr>
              <a:t>Sales Project</a:t>
            </a:r>
          </a:p>
          <a:p>
            <a:pPr marL="342900" indent="-342900" algn="ctr">
              <a:buFont typeface="Arial" panose="020B0604020202020204" pitchFamily="34" charset="0"/>
              <a:buChar char="•"/>
            </a:pPr>
            <a:r>
              <a:rPr lang="en-US" dirty="0">
                <a:solidFill>
                  <a:schemeClr val="bg1"/>
                </a:solidFill>
              </a:rPr>
              <a:t>Community Awareness</a:t>
            </a:r>
          </a:p>
        </p:txBody>
      </p:sp>
      <p:cxnSp>
        <p:nvCxnSpPr>
          <p:cNvPr id="6" name="Straight Arrow Connector 5">
            <a:extLst>
              <a:ext uri="{FF2B5EF4-FFF2-40B4-BE49-F238E27FC236}">
                <a16:creationId xmlns:a16="http://schemas.microsoft.com/office/drawing/2014/main" id="{62779340-117E-424A-BE5A-2966D630038A}"/>
              </a:ext>
            </a:extLst>
          </p:cNvPr>
          <p:cNvCxnSpPr/>
          <p:nvPr/>
        </p:nvCxnSpPr>
        <p:spPr bwMode="auto">
          <a:xfrm>
            <a:off x="3886200" y="3581400"/>
            <a:ext cx="1219200" cy="0"/>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1F9CD511-132E-4123-96BD-C5D6934376FB}"/>
              </a:ext>
            </a:extLst>
          </p:cNvPr>
          <p:cNvCxnSpPr/>
          <p:nvPr/>
        </p:nvCxnSpPr>
        <p:spPr bwMode="auto">
          <a:xfrm>
            <a:off x="3886200" y="4343400"/>
            <a:ext cx="1219200" cy="0"/>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a:extLst>
              <a:ext uri="{FF2B5EF4-FFF2-40B4-BE49-F238E27FC236}">
                <a16:creationId xmlns:a16="http://schemas.microsoft.com/office/drawing/2014/main" id="{B620A9C2-123E-433C-B39C-9C1CB042ABB7}"/>
              </a:ext>
            </a:extLst>
          </p:cNvPr>
          <p:cNvCxnSpPr/>
          <p:nvPr/>
        </p:nvCxnSpPr>
        <p:spPr bwMode="auto">
          <a:xfrm>
            <a:off x="3886200" y="5029200"/>
            <a:ext cx="1219200" cy="0"/>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0F8E70B5-4DA3-4948-876E-37989A57ED90}"/>
              </a:ext>
            </a:extLst>
          </p:cNvPr>
          <p:cNvCxnSpPr/>
          <p:nvPr/>
        </p:nvCxnSpPr>
        <p:spPr bwMode="auto">
          <a:xfrm>
            <a:off x="3886200" y="5791200"/>
            <a:ext cx="1219200" cy="0"/>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6ED6F897-5B04-450C-B778-76D04E4B531B}"/>
              </a:ext>
            </a:extLst>
          </p:cNvPr>
          <p:cNvCxnSpPr/>
          <p:nvPr/>
        </p:nvCxnSpPr>
        <p:spPr bwMode="auto">
          <a:xfrm>
            <a:off x="3886200" y="5410200"/>
            <a:ext cx="1219200" cy="0"/>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59CCFB0A-560B-4183-9BB7-BF06C1F0D380}"/>
              </a:ext>
            </a:extLst>
          </p:cNvPr>
          <p:cNvCxnSpPr/>
          <p:nvPr/>
        </p:nvCxnSpPr>
        <p:spPr bwMode="auto">
          <a:xfrm>
            <a:off x="3886200" y="3985846"/>
            <a:ext cx="1219200" cy="0"/>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9886506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447800"/>
            <a:ext cx="8001000" cy="3962400"/>
          </a:xfrm>
        </p:spPr>
        <p:txBody>
          <a:bodyPr/>
          <a:lstStyle/>
          <a:p>
            <a:pPr>
              <a:defRPr/>
            </a:pPr>
            <a:r>
              <a:rPr lang="en-US" dirty="0"/>
              <a:t>Professional Selling Topic:</a:t>
            </a:r>
          </a:p>
          <a:p>
            <a:pPr marL="0" indent="0">
              <a:buFontTx/>
              <a:buNone/>
              <a:defRPr/>
            </a:pPr>
            <a:r>
              <a:rPr lang="en-US" sz="2400" dirty="0"/>
              <a:t>For 2019-2020 you will assume the role of a sales representative of a cloud-based technology firm that specializes in workplace collaboration, productivity and project management. The chief operations officer of a new startup has scheduled a meeting with you because he/she has a desire to implement this technology within the startup, which has 25 employees. The chief operations officer wants to learn about your technology solution’s features and why your solution is superior to its competitors.</a:t>
            </a:r>
            <a:endParaRPr lang="en-US" sz="1600" dirty="0"/>
          </a:p>
        </p:txBody>
      </p:sp>
      <p:sp>
        <p:nvSpPr>
          <p:cNvPr id="6"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Professional Selling Events</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01000" cy="3962400"/>
          </a:xfrm>
        </p:spPr>
        <p:txBody>
          <a:bodyPr/>
          <a:lstStyle/>
          <a:p>
            <a:pPr>
              <a:defRPr/>
            </a:pPr>
            <a:r>
              <a:rPr lang="en-US" dirty="0"/>
              <a:t>Hospitality and Tourism Professional Selling</a:t>
            </a:r>
            <a:br>
              <a:rPr lang="en-US" dirty="0"/>
            </a:br>
            <a:r>
              <a:rPr lang="en-US" sz="2800" dirty="0"/>
              <a:t>For 2019-2020 you will assume the role of director of sponsorships for a local event taking place within your community. You are meeting with a local business that has interest in becoming a sponsor of the event. In the meeting, you should explain the sponsorship program, various sponsorship packages available and recommend the sponsorship level appropriate to the business.</a:t>
            </a:r>
          </a:p>
        </p:txBody>
      </p:sp>
      <p:sp>
        <p:nvSpPr>
          <p:cNvPr id="6"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Professional Selling Events</a:t>
            </a:r>
          </a:p>
        </p:txBody>
      </p:sp>
    </p:spTree>
    <p:extLst>
      <p:ext uri="{BB962C8B-B14F-4D97-AF65-F5344CB8AC3E}">
        <p14:creationId xmlns:p14="http://schemas.microsoft.com/office/powerpoint/2010/main" val="138865853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01000" cy="3962400"/>
          </a:xfrm>
        </p:spPr>
        <p:txBody>
          <a:bodyPr/>
          <a:lstStyle/>
          <a:p>
            <a:pPr>
              <a:defRPr/>
            </a:pPr>
            <a:r>
              <a:rPr lang="en-US" dirty="0"/>
              <a:t>Financial Consulting</a:t>
            </a:r>
            <a:br>
              <a:rPr lang="en-US" dirty="0"/>
            </a:br>
            <a:r>
              <a:rPr lang="en-US" sz="2800" dirty="0"/>
              <a:t>For 2019-2020 you will assume the role of a financial consultant. A client has scheduled a meeting with you because he/she would like to learn more about the online features available from your organization for financial management. The client would like for you to share and explain different online customization tools for banking and portfolio management.</a:t>
            </a:r>
          </a:p>
        </p:txBody>
      </p:sp>
      <p:sp>
        <p:nvSpPr>
          <p:cNvPr id="6"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Professional Selling Events</a:t>
            </a:r>
          </a:p>
        </p:txBody>
      </p:sp>
    </p:spTree>
    <p:extLst>
      <p:ext uri="{BB962C8B-B14F-4D97-AF65-F5344CB8AC3E}">
        <p14:creationId xmlns:p14="http://schemas.microsoft.com/office/powerpoint/2010/main" val="48671113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58200" cy="3933092"/>
          </a:xfrm>
        </p:spPr>
        <p:txBody>
          <a:bodyPr/>
          <a:lstStyle/>
          <a:p>
            <a:pPr marL="0" indent="0">
              <a:buNone/>
              <a:defRPr/>
            </a:pPr>
            <a:r>
              <a:rPr lang="en-US" dirty="0"/>
              <a:t>The 2019-2020 topic for each career category is the development of a strategy to improve a company’s reputation and online brand presence. Participants will collaborate with a local business or organization to analyze current perceptions of the company or organization as well as its online brand presence. Participants will then present a strategic plan to enhance the company’s reputation and online brand presence.</a:t>
            </a:r>
            <a:endParaRPr lang="en-US" sz="2400" dirty="0"/>
          </a:p>
        </p:txBody>
      </p:sp>
      <p:sp>
        <p:nvSpPr>
          <p:cNvPr id="6"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Operations Research Events</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800600" y="1371600"/>
            <a:ext cx="3810000" cy="1676400"/>
          </a:xfrm>
        </p:spPr>
        <p:txBody>
          <a:bodyPr/>
          <a:lstStyle/>
          <a:p>
            <a:pPr marL="0" indent="0" algn="ctr">
              <a:buNone/>
            </a:pPr>
            <a:r>
              <a:rPr lang="en-US" dirty="0">
                <a:latin typeface="Calibri" pitchFamily="34" charset="0"/>
              </a:rPr>
              <a:t>Fort Worth</a:t>
            </a:r>
          </a:p>
          <a:p>
            <a:pPr marL="0" indent="0" algn="ctr">
              <a:buNone/>
            </a:pPr>
            <a:r>
              <a:rPr lang="en-US" dirty="0">
                <a:latin typeface="Calibri" pitchFamily="34" charset="0"/>
              </a:rPr>
              <a:t>February 20-22, 2020</a:t>
            </a:r>
          </a:p>
        </p:txBody>
      </p:sp>
      <p:sp>
        <p:nvSpPr>
          <p:cNvPr id="3379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291746B6-42C3-4099-8943-35F171789499}" type="slidenum">
              <a:rPr lang="en-US" sz="1400" smtClean="0"/>
              <a:pPr/>
              <a:t>18</a:t>
            </a:fld>
            <a:endParaRPr lang="en-US" sz="1400"/>
          </a:p>
        </p:txBody>
      </p:sp>
      <p:sp>
        <p:nvSpPr>
          <p:cNvPr id="3" name="AutoShape 2" descr="data:image/jpeg;base64,/9j/4AAQSkZJRgABAQAAAQABAAD/2wCEAAkGBhQSERQUExQWFRUWGBcYGBgYGBkaHhgZGBscGBoYHR4bHCcfGBojHBcWHy8gIycpLCwsGB4xNTAqNScsLCkBCQoKDgwOGg8PGikkHyQwLCksKiwsLywsKiwsLCwsLCwsKSwsLCwsLCwsLCwsLCwsLCwsLCwsLCwsLCwsLCwpLP/AABEIALkBEAMBIgACEQEDEQH/xAAcAAACAwEBAQEAAAAAAAAAAAAEBQIDBgEHAAj/xABEEAACAQIEAwQHBQUHAwUBAAABAhEAAwQSITEFQVEiYXGBBhMyQpGhsRRSwdHwI2JysuEHFSQzgpKiwtLxFjRDY4Nz/8QAGgEAAgMBAQAAAAAAAAAAAAAAAgMBBAUABv/EADERAAEEAQMCBQMCBgMAAAAAAAEAAgMRIQQSMUFREyJhkaFxgfAysQUjM0LB8VJy4f/aAAwDAQACEQMRAD8AyuE9IIY2yQxUhR+9BynVve1Hmp66OLOKHrGtk9oRE8wdfltWEwTZnTUDt8tomfMa7Qa0GKslLvrUYwe0c5mZXQqRsILDxBrU0+vkI3E3R+KN/wCFmy6Zt0Oo+VpctcyUvwPFxkAuMM4WTqIOgOpG2436ii8DjhdmAQOXfW3FrYpKo5P5SznwPbdjhW5a5lq8rXCtXLSVQVrmWrilcK1NrlkfTO0C9mRPZufVPzNZw8K0Bgagnny8PGtZ6ZWv8pv4x8YP4Vn14nKIhEZA+uXU5su8bxFeY1zSNQaF/wCgt/R7fBF/b3RZEYZAOQ0n+IDr3UIyiRKkd6nuPKPxo+5/7df17y0EzCV8T9DQRsG1E85TDhb5VcqGYgDskAHnt/56U74JhkxV+zCC6pFyVMTsJkNoCOhoHgSgltjoKLxN04e4j28wPaPZOs6A76HYb1U1Mb3bmMOSDXt6JkLw1wc7oheL4D1d11AZMrRkOw0GkHs/KjVwtwIlxWlWtZXQ7bEhl6NOkbEHuApfieIm6zFrksTJzrrsOaiPnT7DYtDZFont+ozDowgg5TzjT4jrUhhbEwO5XSODnkt4WcLDMvLxHdT3heEW5adTBGYfEQR5iAaVsrdmGbz7XI/emKbYDC3TbLIRmRgSsQHWIIPQ9COYB6za1F7DaUwU5CevjKNRDaSkzqdsmseNG8UyXFymO2AoGuphjBBGh076jK5k/wD6Dkdpjem+NwyuANGjIRrswYkeHKkTgAYVhpJblYq1/ZNiTlztYAIJ0NydP9IFJ+I2L/DL0W7hjnzUkakEERz+tezXsTdRlDW22bbLcHLbLlMeImsZx/hYxl1rQORiQ4JUmAIB0Ma9fEVVY4jIT5Y21VILgXp9auwt6LT9fcPn7vn8a1MVieJ/2ceqzy85P3Cp9kN97v6Vn+HekeIwTm3OZFMFG28vu+XWtjTfxIgDxeO6yp9DR8nsvUitRK0r4J6W2MTAByXPuN+B2b604ZK2o5GyC2m1luYWGnBUkVEirStRK0xCqiK4RVpFcy1y5UlaiVq4ioZam1yrr6pla5FSCoXlyXSCCD0MfraRTNMauQKxzMREcxrA15xvI76S2jqdf/Bq5dSOfTqO6vAjym16Ui07w2NQpkuDM/JhtBHPrtz61peF41lsiCGYMJXSVQxr4c+vdyrDWrGsrHSZjXf86YYLEm0dSQhgmDG+u/InX491Mgm8KQOH07fslSxb20trb4g9zKETXNDHkAIM+BB36j4MylKuA3kgercHMB2C07HtHadJiPGnmWvV6R5LNxdZWJqG06gKQ5So5aJKVHJV+1XWV9NFGS11zHTujU/T41nCyFLcKQw9ZmPWWBWOkDStN6bW9LPi/wBBSW7wELbsuNrisdDzUqD4b15n+IvaJxf29l6HQNcYTX5lTI/YJ5x/u/KKZcR4Yi2MK1snPcjPMN7jsfaB5gfOgXEYZPPX/Uv5U3xPHPXYbC2sqMbGbVTqRkZVnfTUeZFUNQJAYyzvnPSj7q1AWeYP7IHhuHdjcUEK2XRlGsz3mPlVmMuOVT1oAYFlkbNoCGA5eHWau4ZcCPcZ+woWSToIkfrWieOqf2ZUxvqI128jVwf1RSqn9JWdUj1m/P8AAVs7ODV8LbJElELDuOUjTpoT8ay1tSSZVGgjUrBOg+6R1rR4cXUt2ysG01rKyfc0MMp58gQe4jnR6kmm2OqCPk0kgujsyziJjMk8j92TT7g/EUtjtNo7qoYAwCQYzT7MkAa8yvWkvrFJTXnzBHI9a0PBsKrpdVgGU5QRoQQQQaPUt2xmj2UxmzlE4XgymDr7a8zp2uXTnRPGuFsj2ylxuzkYhoIKywZeR2JI5zB12orh9u6U0Qe2p0uGTDdGBXX5VXx7iDLcXPbcAhEPsnLJaG7O65oE8pnYVmSut1LQoBiLx/GELoy6iG2hum2UmkmJkubie0GMTI5CdtRtWix/B7bNblV1B1HPaNRSDFYAWbmZSdJUjVpBggnnoZ17zXR1QRzB2EvxfEbji7nDGdzIIHYA5gHaKQYv0btXv2pzhi0FZI2bKdPEHXnWje+pF7aW211Moo2IB8t6ljcHmAdTKsyxoCPaGvUb1ZaGggVhV3WSvOvSjgC2QHtiIInz2PxirOBenN6yAt0G7bHP3lHjz8/jWzvYE54cKy6Tp4xue4/GleN4cpVlyjUkbR3U2MOa4vjNeiRI1rhtcLT3hnF7OJXNacN1GxHiNxRRWvLR6NYqwysJRsoYEMNjtqG+VPeD/wBoJVvV4oagx6xR05sv4j4Vo6f+INcB4gr16FZ82ic0+XPp1WyK1ErU7F5bihkYMp2IMiula1AbyFQVUVErVpWolalcqstcIq0rUStcuXkVtROwnz0qxbJ5Dv8A1zqCx+X6iilCgaiWmdoMREKdRymdNu8V4NemUUAOmoPdEd+nn3bU84TFlgQGyhrZIMSVz7xsNfHnsRSdbwULEzz5RroZnXTr0pzwIZrhkr2RANxwmVSeyQCCZBnQA78t6OMZFJb+FqLJYswaxk/aSzQBlVgYAI6CNQdz10p5hBbbM1sg65WMzqukfrrQGExdp3uZ7gd3f1Ya2ZDjdIOUZjEGRMa7EGn/AKgAafHr399ej0gbZIN/hWLqCeDhCla5kokpUSlaVqmsj6cp2LJ/fYfFZ/A1kFu3AEBCxBy6cj9a33ptaH2YGBIuLHdII+hNYL+8Cy20LaICBIOkxWLrG3Nxa3NG7+VzXKcFZwyHqD9QfxrW4zhE8Owr+pUwxkhgTHq7gkry5eFZMH/CoN9Gn4iI+FHevvJas63FRiSpkERBU6Fj15CsrWQuk2bTVOv644Whp37d1rvCcIC7qfZKnQ7bgbbc6+xeC9SqKHhZbKGkhRA7IPIabHrUeHYshnZf2jBGOWCsmQfaKga/iKvxmOW/bRlBBBZWVgQyNoSrA7HWroFzADCqO/SUuwwaWICtsey4bkBss/OtXgcUnqhaJAuCzmKHcLqJ+Iju0rJ28OCzSAdR9BWnscLttZssVGa0soRuOyVIHiNI2MDoIZqg4NbfdLiokpSlppTtsdfehvdJ94GKa4XB3SjG2+V0ZXGmj6OuVwPaWCdtZgjUUsYlfVM2ZQSfbSZ7LbC3PzIpvhuLLaUu5OQlAWCkBAcxzMDqFmBPKekmh1DmOYdqaxpBytTw7HJCwZIZRoy+MakGfKq+OXA13xQRII2LbTv4immG4cj2LZe2jCU3APMUm9J+CWs65VykBXUrIyspOo6aEiOhI51keIHPK0ntIYoYnh1wMsOCSG1KgHbXVY1oUs63hnUFCDJBYkMAI3EsCD5QOujK5xbVM1thGb3CZkbSrET5VRaxdu9f9UcpLywU7EKFBiQNiRy50wEgWV0gaa290BiQpS/qAdYkQZ9Wu071XisKyCEACZwRBjVnzHSI1YnXvo3iHDFT18Zlykx2iRGRTEExBk0Neum0vqyWaGkEg7Z5AzARoIGonQb83MduooJG06ihbrdoi4uhA1MQIk6xprr8KU3MCrSAd2jQ/lTm7iEuFhI1iIYz2ZJ5Ag67dJpa2HMmGM5oBMGOmsTVlnBVR3OFRxDF5ozJlISNFiY5mJFZjGejyO+Yz2txp0jpPLrWpvYwHcAHLG/Oe+KAxdgFgQRrHIaED85psbWmmkWEMhN2Csel2/g759QSBppup5QQdNx41seDenVq6Ql4epud/snwJ9nz+NA3kIGo0nfz7/zmlPEOBC62fNHKI7zrM945UcbpIf6Zu/7UiSNkn6h916TlqJSvM8D6Q38C/qwfW2x7jfDsndfp3VuuDek1jFaI2V+dttG8uRHhWnBrGS+U4PZZ8umdHnkd0wK1ErV5Wo5auKsvFSNuXSrw8mh1AaSTliIG8nby61YVHd+hXhiF6VG4bUgQI5zy76stW8zAZZ106k7QDIA5HWBoDQqXDEEaaT40QjzttGomeR/UUN0pTawl7Cn1kG3mzKM8MdZUkblGyqwzdNRI21voxiLuItN/iPVi2oA7Mwg+AkAKCdYB0gmRirF9bpRHdRsqsS0IsRA5hRHLwg1O1NsyrTGaY0EAxv7ykQYPWI3pjZ/DduF12ukh8W8V17r1rBnMgIYtuMxABMGJIGgOnICrSlYLgPpG9u/qJW5JfQ6CAZHfEwB1PWvRMndHd07q9FpNU2dlhY88BidRWX9OV/wv/wCifjXn5uIbaDKQwDSddenLxr0b08WMJ/8Aon41gsRwPIiOLk5i4gE6Zeo76raxzfFbZ+i0tCD4RpGoR9ltn91vkR/WneLZfs2Gy3VfQkrIlDBkRPfSRR/hrf8AC2viaj694VZUiYAIOkz0IFIfC6QgjobT2SiO76hO+EJ+1J/dP1WreOWRCnKDvv3Aag0JwuwSzgAIWRhmU6iSNRI3mDqeVWYkXvVhboDsC3aQRmWB2ip9k8ulEf64DkvlpISvDBSxhWG2zzy6QsfGtLh8VcQWhkzWWTLOmZGg9oiYKnQaagjmDWdwbQ5kEeX5TWvwTA2VH7sx3awY8j8KPVgBoo9UMXJtAX76tZwv7T3mlWERpc2ncRHxpnw5VYPsQQJgz97egcRgVCYcgsCxkkgHXIxkSOo+tX4jh1wp2bjI8h1Om4zAAjZlIJle/kQDVQu/lmu5/cq88EVfYfstPb4XdW0jLctkEoQPV5WExoXVgTr3Up4xfxAOYohIjMA7mUJIJGYdlhvGo075DEekiC0qHLoUmcwOhHVdfjQHEOMJmBLAAwgMgiWJgSDAJ7+ZFZsQfbtw64ViStmFcMeM9veJb3TG3WKlcQXHJUj2tDAYeyJ0Oh5iruJcItqLJCZc25UkT2SeR7qWfZitzOhcspKwTMhgp1BIBjkdx5mrLJBK3cPoheC2gfRcvq/7UEq286uvuLsJIiOVCcRxbZCLghgSDl1B7XZPUErBiOfOp4m+4a4WUgHTVSI7KjUiRtQ+PxaXJaIYEggiGBUwd9Y032IqzE0WKSZHUVJ1DoY3ASJXnrOhid486VpmkxEhjzYCeWkmR3Ua9gQzLIKkEanZpBGvLu7hS+1cIYkAntTGmpHIa1ZAw61XJtDG7+0mDHa7/pX2Mt9oEHeDz3y9x12r7EFM5kcjuPCo4pCGAGx741Kyeo503JIQGgqS4yQ0SCCBp97XfwND3F0kHSfxPQ9Iq+6YAB1M/wDV+c0PdERGmp078x6dxFA0ZXOdYARRxiDDi2T2/WOxECIIIEEmSZ5VlcTwYSbmcg6sI5RHOfnT1gQASNMxE6xz5n86Axa9lo+630FLbE3PXJKJ0hNX9FuPR3AYlLQGJuB20iBqB0ZveO3LkdTTP1VMFs6DwFRNityPytACwXO3EleBqCxg8hznz+ETXybeHIn8I0NfWnhgRPWTB7XPy8asuW4iNyevLr9K8cV6Rc79+un16cq+RAdpFcDZeevdNWQRyg8hQqVYixP68aOw148x8No57+B/Q1Xq08jz5cvxorC3Y/XyHnFKcLClbX0Pe12vWOEYqO0TPOcoU8ljNtz12rcYLiiXGdQ2ZUAl9BrrMjSNI1569K8mw94KwOsbkTHd0g9Z5x316L6PcNs37H7K6yHmFyyI2mQZ3351q6GdxG0Vj3Kz9VEP1G196epOD0++h+tea/aLkLK9kliDJE8jXqXp3Yy4KNTD29dz5zXmf20lFQkEKXgE7SZMVcnG4g1aLSYYcpiv/tbfWGgf7Yqsz2ew3tA/WiQk4W30Ob6inOEwFr1dsxlbMgkaaGZGnlSnT+ELrqrDIfFNWqOEYhQzM3ZVUYknQAAiSTRfGLYYW+Y7RBB8Odcs4QC4VkspUiCSRqehmqjwlbcJaDDM2irqASAIAYwoPdpUGS5g5yAx0C0coRLZzMMzxA0zE/U0zt8LDrau9oXEDAMDBKyZUxoVPQ0FiMFctXGDmDA0Kk9fuiKMscUyLbRrbMrgj1igkKzMQAw3Ubdrai1Do3sBb3Qsa5riCiBiLjWrGaSqHQlD91hAjx7tqux/GVQZ2DMoyhiqnsDtSxXeBpMTvPI0VYxNs4ewPWahmlTpyfaalpmYAgjKvOebVTGQ4cZP78q/IPIDfQKy/dXKkEHW3z7xUcVh1fslRBGug11oe/hCwHbOrIO1BjtAdJ0qq/gnEhHVCCrAqo1gmVM7ggnoeYriQRXVQ+9t9EzxWEu5LbZlOugl11ytqdTyFApi3R9QMknNrqGATLEwCCJ37t6Jv+kYNu2hC9kkyZX3WHManWhMFjka6EJHbbMs6qQuQHXbmNPypEW8MdvFZPsmyFpLdpRHFuKKyvlLQCN9fcUbjelXGADmYHQ68iDTT0kwVtTcKKmmoKae6v686X4jgX7O6yEKAxOWSJJ7RI5akmnaSWNsTHng++UrUMe+ShygnRgGIbaJAXcGd45gga+NB2cTBk/enSZ01001PdRJusucGMvZDSdt4IPPXTXrQti+BqdBmme4azWiKp1H8pUTyqrsZ4B5NoD3jlVeJBVl33BHPcTz8TzqV5f2m+na6HmOoqjFSCupOxG3MTG460yqI/whtVYty0SP1mJ+sio3bIIBGmp5R73l3U8w2KT7JcRtH9ZbI7MyuYyZ3Ea/Ckt1dFjme/r5UiOQvJBHBr645THs2gG+Vc2OHqFtldRcZs0trIIiNuW9JseBlYz7jHlvFHvciJ6nr1PSaHxtpfUF9c0spnaMoPx3ohTfuoNn7L2W1heyvgPpUWw1NMLZ/Zp/Av0FQuWqtslWMWL8vC3rpJH1o0YaXjMCAN50kakCQN+hFRsLI3EmevLqWgQZjsk+zqOZswludAdWIEEGdfDy+Ou1eYJXolU8zsOvd4a+O1fC3pHOfP8AXnU3iSIBjSRB+m46a1N2Xu15ySRHjpr+HKotcuSBMQ3LMRB3mRBOXwnl31aABuQY5Tvv0MjUd29VO3jA6Sfjz6VED9bafr6UK5aXhOFsv7V1EGbL+0zgcm1IUhRAaTIGvgDvfRDg9q3MvaZ91dLwYsCd4O0bA7kHXu804PgrjQFKySSbecSR1ZJEbwDM9xgCtFZ4aBJth7YkAqdAe8Dl8Ku6csab6qvKHEUt76c4b/BNue1b/mFeV2bSRrE5m3PhH4/Gn3q2y5fWgD7rAAfKKGPCHjsqPG2+uvPth9a0fEJ4SY6YKKkR/hkj/wCzUf6fyplhfSRURVBHtJOa3Oik9y9aWtnVBbIuBRm1a2GJzRztuOn3KHZJ2a2YIiWZCY7nUQduZHfSnRMlFSJzZyw+VN0x03GK5XhCQqkAk8hBYkdPhRfDeLI920WzW8txcwcZSu3XQ7UuwtwoZZHA11C5v5JruM4ipC5LmUz4H4MNPrXPit20HFV8Lmy53FP+P4pTfu5bgdSFgyP3qowv+UB/FHxNITi7jM0lW0WZBMjXowq9MMxW26uUK6EL7LLmkgqeuoBnSedC2F0ULYzmkyWUPfuRDIVW3luMNZ2XQwdRpVz2Wu5gbjKwCEOvZIILeUd0azQd7jBdbaFgcmglGXSDABJ18K5a4tlDNGeAgISCwHak5Z+XPWKa8NLDYoqHEWNpTG7xEiAZADpP7NiYDDmuh8Ktv8VAJYBnHZHZUggE7wTJjn3T0oB8evX313Ee+OtFWMUpYwQRHI0t8X9wPRH4hLdvqvsTi1zJJA156e63WpBgUcqYIcEERpovlSy6dRBMk76E+yes1fbwZeCGOfNkBmJDZdxEHWNxTZBTbdwlh1nHKru3WPrCSpPMld+yD5eVH3eMNZs3LDNmDEsCyyRPKR0Gm06amg+J8Iu2Q5eYmNMpGqgzoZ2oPil5mJBQgidtdJMeZEGKRt0+pA25bzjuKR7pYnebn1V32yS+khguoB0jMdQdetAWmXPy9ob+I60RYuiGDSpYLAOkwWOnfGtDpbBJBkjOBBM6GOvjVvNED8wkXnKZcW4ILS2nUnNcRmOZSANRtEaa0CeF3mRbgUsgIGbT7pMRM6Du5V9ieI3CVQ6hFZV7RECR1B7qb4Li0YUWTbJbNOdc22UwCII0X4wTpWe5+ogY3qbz/wBT7cBW2tilfQwK+VnbzAgSNoGx+8Tpp30ywXBPW2XuDMAhUaAkSW5xB2jSu4NrbYa6GyhwbRUlTtnbMA3LcVZw7CscJeuJcKhHtgqNjL5QSQQdPwrp9Q7YduCHAX3v/dLoYQHAnIIOFn7siPE/U0Jiz2Tv7J69KMu5pHPWdu80vx10KPZJJBGg5x8q0dwAyqRBvC/Q+EX9jb/gT+UVXcFEYYfsbX8Cfyihr9DFlUH8r8uWbgzLJgA+1G3wEkabePU1cSTvAB8q5YwWYiOeojX49PPuqw2TzM6jl15fhWGaW2rFtvlY5Sy6A6GM3u+JHfVKkiTMaRHd+VWrBBUA7bdOvhzNfYy3BLE8+0BA1OvLQDXaBHyoL6LqVAbvB/WlXtf1BGkAco1GxGvgeW5qsKJjfqK4V20rlC0/o9x+3aQq5ZgSSEKqe0Y1zHYkzptz51qDxC25hHDEgmF7Wgjp415dbt8+Yg1q+CSAfVsEuMmx9X2jMx2dVG8EmRJ02qxGc0lPHVaJrRPKhnwvTemBF3ojeEj86qN1+dr/AGsD9QK0Gsb6qqXlBqbi7O3mZ+tFYDEs11FeCpYAyOVRbFr7yOvis/yzVScWtW7iOTopBIgg6HoRTDQHKjnom130jwmHxWIw+M9dhXS6/qHW2r2WsggWiVVS7ZlkkgkmWhl0VSsbcz4m3h3FjK+ATFF7SFwXL5SFMsDagFgYmNzReD9LMFcS5bu3cNftPdvOExataNsXbj3MqtkcMozAe6RB5QBb6K4CxZx9m9YxNi7h0wTYUZby5vWG616MrGcuuUak7T1qgJKNgq4WYyEkb0VzILirbNtoK3FbIGB1BDK0HSqW4Ldtgx6wDoQrAfIH50w9HOCX8MOG+vtuEtDGWrqqi3haa/cLozKuaUdTlLLoOo1orH8GCXcLhExV60pwuLVbnatn2x9nDKCJCS2UdklU6TVjx75H58pPhEcFZV8C4jVTBnUMnUdCOfWrMOGVmLIYIA0hpiTsDPPpWgx/EGW5CM19LWPw+EuM9u1bVgUFu6gCkXGuZ5uZwFHaO6iKlinUvi2vhXCY21gsOiLkAFzLlZjLSArFjoMxG4kQw6gEUVHhuCz64VSslir5xodx2hEBh0qtsGGLKzMYIIMwQRsZWDWi+w2/tH2Yo4vevuWOwwyytr16N2iOy1ue8EEa7lB9otnKyOwDCYZFMQSpBiTIKkaEiubTryjdJTQNteqAuuZB7USYiDyP3jR+CxLAoTGTPL5jBBBUggrIjeu274yZZssNYnMhEgjck66131JyFcjGTurI8bd60bgXgtP4EIka0hzfwpp6RcWtXUcWxqSNmkHsgc9eVZ7ieIR52MAgyI2JB35aHWo3MBBbXf7yuOXWI+dX463nJKENCn2SrajlGvXpSdPp26VoY02PVNmnOodZ5UMJYVgwUDXJERuSRVTYPK2XT2gNNxtrvodflUltEBiZBXKR7vUchQ9m6xbnOYakzrp+7THbtxPRQ0s2UeVYcG/tSSBmHu8ss6SDzppwjiKIALj5SGEQRsUIkg9xHzpcmNADK3tQ0QGEmRv3ULiWJK9k6RynlvpSZIzMCx5+idHIIXBzOayr2Cm22ozArGsGC5kjyI+NUXMXkX24ViJknXK2nPWO+ajeuDKusagRt735GlfHAAUMBpnmeojYx8qJ4ptmigDrI6UrsXiiFBRhBO5E8yOs8jypDjLJZjEMSq6iJPZGsTI8xTO9xGLSWiDlPbEKGgyy7lgeVB3rfaXVfZTcgH2V5Haqgke4nd9kxzWADb91+g19NsBbsoGxdmVRZCtnIIUSIWSSOm9KMX/adgBOV7j6T2bTie7thfyryXEWu02nM/Q1Eoe7n9BWk0ALLLAVLALaZgc5DQzHKIBaFiAwjc3NiRC7azQ+Ox/aylVIiCIAmOcjv10JjcVXgOzcyi2bpYlVUTm1MDbnHPbu5V24ytoo0jYDXqPEkaVgE5ytQIZ7kNliDAAkAHw1302PfRN7ByTqSFJ7tORM7freqlw2YTrOnON9v6efSuKrGdTy0PdXEolUbA3A0HTu5+dQZIPQ0xR2YZQp0EHSJ7+871xrwKFXUGBoY9nYgTrMmPnXAqChuGIC6yQACNSQOnXTT8K0i4BROs66EdPpS3CWco0iCNj/AFo0XTXeIAaITBCSLBXXtRsSPOo/a7q7XH+JrpB61WwNObJH3IUOhf6KwcZvj358QPyqFzjFxhDIjeRH41zKelQZT0p4mbxvKUYD/wAUO11TvbjwNVsto7hh5A0THdXBanlU+U/3BRsd2Khhrvq/8q/ctfwM6R/tIphb4/igmRcW5X7pee/3poN+GuRIU+OWaHbCMN48wRUgAnFfYriCObWi/wDV2KMl7WEvElWLXLClmZPZcspUlhGhmim9NifWG5gbZN1kuXCl27bJuIUK3F9oW2BtoYAg5dZrJphP0KsFphszDzNF4R7FBY7rc2f7Q8N663ffDYkXUvNfLK9t/WO1v1JL5guyaBUyjSlln7OFVbdxiozQboVXOZmcyAY3Y+VZxblwe+fMA/Wi04teH3D4r+RFMicIzZv2/wDUuRpeKC0AwIbYg+GtQPCqTf3wfesW28JH51evHkETauL/AA3D8hpVjx4j+FI8KRMxYuLs7DzNcuPcPtBH/iUH6RQa+kVv795fFVaPqTReE4qLglLisB9604/KiDmOw0/Kja8chRuXyFaFKwN1dgBOnszBpZhj2tDJzDQg76UZi8SzesIymMqnUgQM2oJEbx5UDgyc89n2hsynp30JPKa0L57hzTA2MjMNDI86+xpByyDplGxO2lV3ic0lWA13G0xVeN4naDDtiYUQDJ22gV26uqMBWXbgyLB5x/z6eFLeMkDIYzTPMjZtNjHyotr73AuS1caOZUAe1O790VN/R69ejMqW455iTvOyiOdV5HAtpG0EFJsWV/Z+0OzpENHabqRUb6dpYYewm8g+yN9wPia01n0NED1l0mPugDSZjWepo+z6M4dd0zfxEt8jp8qrEhNWZv462WMEsSToNeRoW3gL9zUJdIPUBPrFb+1ZRNFVV8ABXXepdM52EDYwFmuG8Gtsxt3fXWjurWl9YYIzA+xmKhAxnrAMQQK8NgWQfs2S5qSsghjA1BWDo0ba+daez6LQPWozJANsjVlyNBJHaZxtAkgDlvFBY7gps2me4hNm2Azlcm7Qqp2zJMcpME6GsYTh/lGVY2rGX0uIxUgqSTIO+vjRVi56uVZP9JkHTcN01phwPh74m8931YjUhFkKNNEXL00aBEnlrFH4zhx1hiVAEMfaHKCQY25R86c5/RTRSTEDslkUqk+ME67/AC2iuAdrUhWj2onu22FHvbMCBETzjaPI1G3cF0lHQFpMHUD56693gabH5ihIURw5LkZcpjmCv4adNtKcYL0bvNoELfCgjggFlY8N9uWtfWeNXUOmbyNRqIJWnFZVqCSMjK0I9EGEKzKrnZSygnwBNLMdwC5bJzIw8jXp/oNft38ErXf8ybkg3WBEEhdmEaRXn+J4tizuxI5SSaziZWHJCttLX2K4SE4cjka76ujHxd075fhT30Z9HvtTw5AHPKAPrNG6WhZXFtLOWrS8xTnhtzDKe3bJrUekf9nlm1bzWiwOu5maw9vhjF8uZt+pH9BQGpByVzHgiwvS+E8EXE2hcs5baAkQQskjxU6a/wBazHpC+EzMrWyHUlTyEgwefdW39EsILGHys0a5u0TIJjck93zMVjPTbg9gM1xWtyxJPaGpJmd6V4EYDS276pbJiXkH7LFYtLM9nSgHC8qMvYdJ0IPmD9K5btoNyB+vCtBltGCVzqPNIMEcpqprpHX4U7tYiwN3A/0ufwrty7Zb2ST4KfxoxPIDVn3QGJh7JD9sI5fKu/ajzUeZijrwH3Wjfbag7ly2/uE9OX409sp6uVd0Y6BXW7Yfp5a00wqRtpodvy0oXDWJGi6d510/80QrDry+FX4XglUpmkBLb+NuTcFsQGMdsrGh3AVZ+dAi64bW6RqD2EHxkzUMbiu0wBG5+vSqDcAEmTsI15zIg7ChdISeVwbjhMcNgkZyXLXJ+8SZ21PKm+BuWhpbyD+ED8KzQxmVSoXtNAB8e/WicBija0AE82LHXyA/Gg3t6rgHHha5LlXo1ZjD8WuNJlAA0CFJ5DqY59KJQYh7bslxjlBJj1axoT0BI0J57ULp4wmthecrRgV8xjcgeJisxasOwBm80xuzEfAmBULnBTBb1WsamNdufOku1DeycNM7un9zilkaG6k9MwJ+VCPx2yTALMe5H+sRSfhvC3NlGyiCikba6D4U04XgimfNBmIgg9aGOUPk2LpYDHHvT3iHp9Y9TntOq3idEh9WkBtAsAwTvuNZpNisRe4pdW0oW3ZU59eo0NxzpmIkgL398jH+uklyNdNfl5cq9D4Ii2wAh3gmAsnTnvt0qozTMhst5Qh18pxY4WuHtrbsgupgmQDqJzE92um8a91JuIXVzMFiMx05b/A6c++n9vE6HMx1258ucHQ1meK3puXAOvhpRRx5JKm7S9sKJkdfry31H9akqrqAJA7tu/uqtQZOv4da6pJ3jXoTrV2NoaoKKtW5XXeCPz8T+dUpY6aeNXWL0QIiZ/KiThCUOX2uXKD5UWrmqqTNPHd2g0v30MqVA/hB+tNrLM9tWuMTm6ADbyquzhCFAbfnvUOL4z1WHADMrO0LkidxOpBA06ivPy29wA5J5WiBtCLwPDkuOE/aD/UunyqfA7LqJ9bdzTEI5XTwmvvRRi9tScxILjMxBOhjWABVnALYg6GZ67/LSrETRscDyCM+6pzOO4UmeAxiEqWuJcIAEPdDZtIkg7nnzqvieBtAm4bSgSCSEUgCROvLuppwbCNFtl7Og1B128PGmYwBcEOoK5kABEggldxRO23i0AcsYL2DJguU7sq/1q5Gwqhj60+1A0UE9kaiY05eRpnxniFjBXkzIqm5lgqi9gSSW5QBoNNddt6pxfphZLepzC6bikqy9pQQPZJBkMYI02jWNK4tFYB91IJKRcNc4jEeqCllIYJGUsYQNJBAA98b+53igrXD0t8SvBlIVVGhAkStvkDG5Oxoz0ax1teKHNFkDOS+ZiNujGFHXwPWruKYu0cdibtu4ty2UJVhqrFUXQFd+0pEimhhp1dlBd5hab/bsOsdhyI90IOnU1H/ANR4YR+wu9ZJUeWk60iwfprhrF8IyC52hDgZrcEqhJzkMYZua/Gr1/tTsgMxw1nLOVQEGeWOsg6BQ2m5ielA+KTjaj3svB+aRmK4/hmDD7OxkGCXbf8A2/hWDw2GCkBiAT1/Ada0HFeN2/WIttU9SyswaCGGjETOvIbzvShsGWuIZ9nUz+tKXFEYxkVabua79OaV9tCBEfh4VTeEL386Z2bBAPQHvoHiWg02G4natXTO4VHUDlJPUqQM2aS66xoJYT9aXXbQa4qZYkkCSCefOPwpoLoycpzr/MPOKrxbJEsgUFxqpJMKGhv3dcpgVXa7zH6lWHttoz0CWPw3LMGYZRrIntRz1UzpTnh/CoAz2wSDuTO/hz137u+k7YdTmAJBlSAdyGYAkidCJnetNhbFpMNbYpqH3Go0AMidRr3mplcQEELRu4V3C1A9aIUAXDyH3VNF43Holl5cAnMIHcp/E1HhfHBbtX7ZQHPd36Qo5Rrv1rD8Qxpd2MGSTy2BJ08vKh8IOzaN0xYKpbWxx9MlssV7WkZjIjTXtSOW9XjHpdtMVKZpZSJ1ACk5h1kkAa9a87HLQmjeG41rdxSARrJyz46kcqLwmpI1b+y1vCpNm2M4g2lgdnQwu9EBCpMmdvxpPwjGsLQGUELbUDvEA9aKs44uWMAbbeffSYGOGoB+quamRp0xH0/dY44gFYUMxPQd/hXoGCxB2LTsOYE6a9Y8Kyq37g3vFfBiT8qc4W8SB2jpz68++DV9zBSy9x6rTWrqnQse72tT11PdSTiA7TQdZ1P586sTEQYk6co/IUBi7gLHx2/ClMZRRhyiF6c6mh5Eef8AX9fnQbx/UV9bxBG2s+P6600GkaOS6AdiY/Paj8PjwD7LDwI/OlVrEKBBifEUQLunYXXlMx9Kz9Q/caV+BgaLTHEcVQGCDPgNP+VJvSHHNeWwttYCOSxMagxt3718mCc7x8/yqY4aeZ/XxquNrSCmmyhLH262wNi5+zzZgD6vUEyQdCdfH4VrfR24LYm6YJMwsGO6ZpAMLGheB5fnXDbTnc+YqS9zsUPsCgMbOSflegYPj9tFtj7qjdo1iNQFOnnR6ellse8p1U6HQZSD7yrvFeWlrY/+Rvifyrhv2h7zHzNCI3Hi/ZLLIxyflbP0qtYfGNbLPcX1YyjK1s5p69lunLrQnC+EYWzeW56wsbcwHMAllI1y29Yn5Vl/tdr7rH4/nUGxyckP68TT2xyVWVFsAoFaTitjCLfu3hdab2Y5VVmyk7hSEAC7GD360lc2x2VbsiYLST56dTQgx4GyD5flU/7wbkq/rypzGvbePlLOzv8ACyt29cFwiDAJXMEY9kNmkQNZIB86pQXTEgxOYgg7zm5DrW0+3XOkTygj/wA1E4x9iVU95A+ppwe8dPlLLWHN/CEdAy2spnKhDEyO0ZPPWNQPKmudJ3Ec4IpVcxvW4nxSfhM0PcxSRrdU+AP4LS3RudQPRMa9rLrqtKj6cx3frag8e4gjvP60pNZt2bm+Itr/ABFh/MBTGz6PK2ovT/CJ+eanxNLVWlcHLJvft5iCwVhcOkcs28/OptiUJQhl0bafH+la5vQtW2ZSf3lB/wDFU3vQC6fZtWCAOTXFJ7zEfM1Dm0VwkNJLetoe0CBraHtfvjnPfPlV2NwuoAMxpoSefd41Ze9CcUunqSQNiChGnQTPXlSy/wAJupOa3cQDUlrbKIHOSIjvpOQp8X0RuHuKrtmP/wAkbnfKp/A1bxjhKsDcUk9k9TtP1FI3s5uYjyr67Zcn2z4EmosXdrvFBFEJhwtLQYK7hQdAx0+R8N/Gn3pBwK1Zto9i4pBmQjT1jYQDHLv0rHthzGkT30+4f6W3rODvYULbKXfeIJZTAGZe/Tc7UuQO3BzD1yEDSAq+H2f2I7RBKD+UEfWrLQKlgWOhjSPypGmPdVjTQaSDpUbHGLg9qD4irDGkPs8JskjXMoDKIRe/5f0o6zxPIdAdNN/6UG/tDz/CpnYeJq2QqiPXjB+7/wAj+Iqp8YzHz79Pzqhae2N18KWUQSkMx+ug/RqxcO5GzkeBP00rUYbY+dUY3ZfEUu0YWfZymhZUPQsqEDwMEf0rn95Lzur5OD9CTSLi/wDn3P4h/KKEFTsBU7itM3GU+/PfDH/pFRHGLc+0x7wv/cRWcqQqdgU7itAeN2v/ALO6Av8A3afOoHjlvYI5/wBcT/xpEa4lFtC608/vtNIt/Fp+gH1rjcePJE/5f91KK6tdtCiymg468yAg/wBM/wA01EcYuTOYf7V/EUtqS11BdaO/vO7ydh5x8q4cZcIguxH8R+k0MtSNdS61NzO5mozFRGwrhqaXKRaoFq+FQqaUKU1FWgyND1Gh+IqNcqVBTLC+kGIT2brR0MN/MDTrB/2h4hPaCN4AqfqR8qyg3q01BFrgaW/w39qH37bDwysP+mmuH/tCw76FgP4gV+bCPnXlq7/rurt3lUUEVr177bhsQuq2rin91HB+s0Lf9H8C4g20XX3SU1/0kfCvJcN/7m34ivU8B/ligLQpUL/oHhm9k3E8GB/mU/Kl2J/s8X3L8dzJPzDCPgad4ffyNEnallgU0FiMR6A3gey9ph4sp+GUj50rxHoliQSDaJHUFCD/AMp+Ir0w1Xcrg0ISwL//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QUExQWFRUWGBcYGBgYGBkaHhgZGBscGBoYHR4bHCcfGBojHBcWHy8gIycpLCwsGB4xNTAqNScsLCkBCQoKDgwOGg8PGikkHyQwLCksKiwsLywsKiwsLCwsLCwsKSwsLCwsLCwsLCwsLCwsLCwsLCwsLCwsLCwsLCwpLP/AABEIALkBEAMBIgACEQEDEQH/xAAcAAACAwEBAQEAAAAAAAAAAAAEBQIDBgEHAAj/xABEEAACAQIEAwQHBQUHAwUBAAABAhEAAwQSITEFQVEiYXGBBhMyQpGhsRRSwdHwI2JysuEHFSQzgpKiwtLxFjRDY4Nz/8QAGgEAAgMBAQAAAAAAAAAAAAAAAgMBBAUABv/EADERAAEEAQMCBQMCBgMAAAAAAAEAAgMRIQQSMUFREyJhkaFxgfAysQUjM0LB8VJy4f/aAAwDAQACEQMRAD8AyuE9IIY2yQxUhR+9BynVve1Hmp66OLOKHrGtk9oRE8wdfltWEwTZnTUDt8tomfMa7Qa0GKslLvrUYwe0c5mZXQqRsILDxBrU0+vkI3E3R+KN/wCFmy6Zt0Oo+VpctcyUvwPFxkAuMM4WTqIOgOpG2436ii8DjhdmAQOXfW3FrYpKo5P5SznwPbdjhW5a5lq8rXCtXLSVQVrmWrilcK1NrlkfTO0C9mRPZufVPzNZw8K0Bgagnny8PGtZ6ZWv8pv4x8YP4Vn14nKIhEZA+uXU5su8bxFeY1zSNQaF/wCgt/R7fBF/b3RZEYZAOQ0n+IDr3UIyiRKkd6nuPKPxo+5/7df17y0EzCV8T9DQRsG1E85TDhb5VcqGYgDskAHnt/56U74JhkxV+zCC6pFyVMTsJkNoCOhoHgSgltjoKLxN04e4j28wPaPZOs6A76HYb1U1Mb3bmMOSDXt6JkLw1wc7oheL4D1d11AZMrRkOw0GkHs/KjVwtwIlxWlWtZXQ7bEhl6NOkbEHuApfieIm6zFrksTJzrrsOaiPnT7DYtDZFont+ozDowgg5TzjT4jrUhhbEwO5XSODnkt4WcLDMvLxHdT3heEW5adTBGYfEQR5iAaVsrdmGbz7XI/emKbYDC3TbLIRmRgSsQHWIIPQ9COYB6za1F7DaUwU5CevjKNRDaSkzqdsmseNG8UyXFymO2AoGuphjBBGh076jK5k/wD6Dkdpjem+NwyuANGjIRrswYkeHKkTgAYVhpJblYq1/ZNiTlztYAIJ0NydP9IFJ+I2L/DL0W7hjnzUkakEERz+tezXsTdRlDW22bbLcHLbLlMeImsZx/hYxl1rQORiQ4JUmAIB0Ma9fEVVY4jIT5Y21VILgXp9auwt6LT9fcPn7vn8a1MVieJ/2ceqzy85P3Cp9kN97v6Vn+HekeIwTm3OZFMFG28vu+XWtjTfxIgDxeO6yp9DR8nsvUitRK0r4J6W2MTAByXPuN+B2b604ZK2o5GyC2m1luYWGnBUkVEirStRK0xCqiK4RVpFcy1y5UlaiVq4ioZam1yrr6pla5FSCoXlyXSCCD0MfraRTNMauQKxzMREcxrA15xvI76S2jqdf/Bq5dSOfTqO6vAjym16Ui07w2NQpkuDM/JhtBHPrtz61peF41lsiCGYMJXSVQxr4c+vdyrDWrGsrHSZjXf86YYLEm0dSQhgmDG+u/InX491Mgm8KQOH07fslSxb20trb4g9zKETXNDHkAIM+BB36j4MylKuA3kgercHMB2C07HtHadJiPGnmWvV6R5LNxdZWJqG06gKQ5So5aJKVHJV+1XWV9NFGS11zHTujU/T41nCyFLcKQw9ZmPWWBWOkDStN6bW9LPi/wBBSW7wELbsuNrisdDzUqD4b15n+IvaJxf29l6HQNcYTX5lTI/YJ5x/u/KKZcR4Yi2MK1snPcjPMN7jsfaB5gfOgXEYZPPX/Uv5U3xPHPXYbC2sqMbGbVTqRkZVnfTUeZFUNQJAYyzvnPSj7q1AWeYP7IHhuHdjcUEK2XRlGsz3mPlVmMuOVT1oAYFlkbNoCGA5eHWau4ZcCPcZ+woWSToIkfrWieOqf2ZUxvqI128jVwf1RSqn9JWdUj1m/P8AAVs7ODV8LbJElELDuOUjTpoT8ay1tSSZVGgjUrBOg+6R1rR4cXUt2ysG01rKyfc0MMp58gQe4jnR6kmm2OqCPk0kgujsyziJjMk8j92TT7g/EUtjtNo7qoYAwCQYzT7MkAa8yvWkvrFJTXnzBHI9a0PBsKrpdVgGU5QRoQQQQaPUt2xmj2UxmzlE4XgymDr7a8zp2uXTnRPGuFsj2ylxuzkYhoIKywZeR2JI5zB12orh9u6U0Qe2p0uGTDdGBXX5VXx7iDLcXPbcAhEPsnLJaG7O65oE8pnYVmSut1LQoBiLx/GELoy6iG2hum2UmkmJkubie0GMTI5CdtRtWix/B7bNblV1B1HPaNRSDFYAWbmZSdJUjVpBggnnoZ17zXR1QRzB2EvxfEbji7nDGdzIIHYA5gHaKQYv0btXv2pzhi0FZI2bKdPEHXnWje+pF7aW211Moo2IB8t6ljcHmAdTKsyxoCPaGvUb1ZaGggVhV3WSvOvSjgC2QHtiIInz2PxirOBenN6yAt0G7bHP3lHjz8/jWzvYE54cKy6Tp4xue4/GleN4cpVlyjUkbR3U2MOa4vjNeiRI1rhtcLT3hnF7OJXNacN1GxHiNxRRWvLR6NYqwysJRsoYEMNjtqG+VPeD/wBoJVvV4oagx6xR05sv4j4Vo6f+INcB4gr16FZ82ic0+XPp1WyK1ErU7F5bihkYMp2IMiula1AbyFQVUVErVpWolalcqstcIq0rUStcuXkVtROwnz0qxbJ5Dv8A1zqCx+X6iilCgaiWmdoMREKdRymdNu8V4NemUUAOmoPdEd+nn3bU84TFlgQGyhrZIMSVz7xsNfHnsRSdbwULEzz5RroZnXTr0pzwIZrhkr2RANxwmVSeyQCCZBnQA78t6OMZFJb+FqLJYswaxk/aSzQBlVgYAI6CNQdz10p5hBbbM1sg65WMzqukfrrQGExdp3uZ7gd3f1Ya2ZDjdIOUZjEGRMa7EGn/AKgAafHr399ej0gbZIN/hWLqCeDhCla5kokpUSlaVqmsj6cp2LJ/fYfFZ/A1kFu3AEBCxBy6cj9a33ptaH2YGBIuLHdII+hNYL+8Cy20LaICBIOkxWLrG3Nxa3NG7+VzXKcFZwyHqD9QfxrW4zhE8Owr+pUwxkhgTHq7gkry5eFZMH/CoN9Gn4iI+FHevvJas63FRiSpkERBU6Fj15CsrWQuk2bTVOv644Whp37d1rvCcIC7qfZKnQ7bgbbc6+xeC9SqKHhZbKGkhRA7IPIabHrUeHYshnZf2jBGOWCsmQfaKga/iKvxmOW/bRlBBBZWVgQyNoSrA7HWroFzADCqO/SUuwwaWICtsey4bkBss/OtXgcUnqhaJAuCzmKHcLqJ+Iju0rJ28OCzSAdR9BWnscLttZssVGa0soRuOyVIHiNI2MDoIZqg4NbfdLiokpSlppTtsdfehvdJ94GKa4XB3SjG2+V0ZXGmj6OuVwPaWCdtZgjUUsYlfVM2ZQSfbSZ7LbC3PzIpvhuLLaUu5OQlAWCkBAcxzMDqFmBPKekmh1DmOYdqaxpBytTw7HJCwZIZRoy+MakGfKq+OXA13xQRII2LbTv4immG4cj2LZe2jCU3APMUm9J+CWs65VykBXUrIyspOo6aEiOhI51keIHPK0ntIYoYnh1wMsOCSG1KgHbXVY1oUs63hnUFCDJBYkMAI3EsCD5QOujK5xbVM1thGb3CZkbSrET5VRaxdu9f9UcpLywU7EKFBiQNiRy50wEgWV0gaa290BiQpS/qAdYkQZ9Wu071XisKyCEACZwRBjVnzHSI1YnXvo3iHDFT18Zlykx2iRGRTEExBk0Neum0vqyWaGkEg7Z5AzARoIGonQb83MduooJG06ihbrdoi4uhA1MQIk6xprr8KU3MCrSAd2jQ/lTm7iEuFhI1iIYz2ZJ5Ag67dJpa2HMmGM5oBMGOmsTVlnBVR3OFRxDF5ozJlISNFiY5mJFZjGejyO+Yz2txp0jpPLrWpvYwHcAHLG/Oe+KAxdgFgQRrHIaED85psbWmmkWEMhN2Csel2/g759QSBppup5QQdNx41seDenVq6Ql4epud/snwJ9nz+NA3kIGo0nfz7/zmlPEOBC62fNHKI7zrM945UcbpIf6Zu/7UiSNkn6h916TlqJSvM8D6Q38C/qwfW2x7jfDsndfp3VuuDek1jFaI2V+dttG8uRHhWnBrGS+U4PZZ8umdHnkd0wK1ErV5Wo5auKsvFSNuXSrw8mh1AaSTliIG8nby61YVHd+hXhiF6VG4bUgQI5zy76stW8zAZZ106k7QDIA5HWBoDQqXDEEaaT40QjzttGomeR/UUN0pTawl7Cn1kG3mzKM8MdZUkblGyqwzdNRI21voxiLuItN/iPVi2oA7Mwg+AkAKCdYB0gmRirF9bpRHdRsqsS0IsRA5hRHLwg1O1NsyrTGaY0EAxv7ykQYPWI3pjZ/DduF12ukh8W8V17r1rBnMgIYtuMxABMGJIGgOnICrSlYLgPpG9u/qJW5JfQ6CAZHfEwB1PWvRMndHd07q9FpNU2dlhY88BidRWX9OV/wv/wCifjXn5uIbaDKQwDSddenLxr0b08WMJ/8Aon41gsRwPIiOLk5i4gE6Zeo76raxzfFbZ+i0tCD4RpGoR9ltn91vkR/WneLZfs2Gy3VfQkrIlDBkRPfSRR/hrf8AC2viaj694VZUiYAIOkz0IFIfC6QgjobT2SiO76hO+EJ+1J/dP1WreOWRCnKDvv3Aag0JwuwSzgAIWRhmU6iSNRI3mDqeVWYkXvVhboDsC3aQRmWB2ip9k8ulEf64DkvlpISvDBSxhWG2zzy6QsfGtLh8VcQWhkzWWTLOmZGg9oiYKnQaagjmDWdwbQ5kEeX5TWvwTA2VH7sx3awY8j8KPVgBoo9UMXJtAX76tZwv7T3mlWERpc2ncRHxpnw5VYPsQQJgz97egcRgVCYcgsCxkkgHXIxkSOo+tX4jh1wp2bjI8h1Om4zAAjZlIJle/kQDVQu/lmu5/cq88EVfYfstPb4XdW0jLctkEoQPV5WExoXVgTr3Up4xfxAOYohIjMA7mUJIJGYdlhvGo075DEekiC0qHLoUmcwOhHVdfjQHEOMJmBLAAwgMgiWJgSDAJ7+ZFZsQfbtw64ViStmFcMeM9veJb3TG3WKlcQXHJUj2tDAYeyJ0Oh5iruJcItqLJCZc25UkT2SeR7qWfZitzOhcspKwTMhgp1BIBjkdx5mrLJBK3cPoheC2gfRcvq/7UEq286uvuLsJIiOVCcRxbZCLghgSDl1B7XZPUErBiOfOp4m+4a4WUgHTVSI7KjUiRtQ+PxaXJaIYEggiGBUwd9Y032IqzE0WKSZHUVJ1DoY3ASJXnrOhid486VpmkxEhjzYCeWkmR3Ua9gQzLIKkEanZpBGvLu7hS+1cIYkAntTGmpHIa1ZAw61XJtDG7+0mDHa7/pX2Mt9oEHeDz3y9x12r7EFM5kcjuPCo4pCGAGx741Kyeo503JIQGgqS4yQ0SCCBp97XfwND3F0kHSfxPQ9Iq+6YAB1M/wDV+c0PdERGmp078x6dxFA0ZXOdYARRxiDDi2T2/WOxECIIIEEmSZ5VlcTwYSbmcg6sI5RHOfnT1gQASNMxE6xz5n86Axa9lo+630FLbE3PXJKJ0hNX9FuPR3AYlLQGJuB20iBqB0ZveO3LkdTTP1VMFs6DwFRNityPytACwXO3EleBqCxg8hznz+ETXybeHIn8I0NfWnhgRPWTB7XPy8asuW4iNyevLr9K8cV6Rc79+un16cq+RAdpFcDZeevdNWQRyg8hQqVYixP68aOw148x8No57+B/Q1Xq08jz5cvxorC3Y/XyHnFKcLClbX0Pe12vWOEYqO0TPOcoU8ljNtz12rcYLiiXGdQ2ZUAl9BrrMjSNI1569K8mw94KwOsbkTHd0g9Z5x316L6PcNs37H7K6yHmFyyI2mQZ3351q6GdxG0Vj3Kz9VEP1G196epOD0++h+tea/aLkLK9kliDJE8jXqXp3Yy4KNTD29dz5zXmf20lFQkEKXgE7SZMVcnG4g1aLSYYcpiv/tbfWGgf7Yqsz2ew3tA/WiQk4W30Ob6inOEwFr1dsxlbMgkaaGZGnlSnT+ELrqrDIfFNWqOEYhQzM3ZVUYknQAAiSTRfGLYYW+Y7RBB8Odcs4QC4VkspUiCSRqehmqjwlbcJaDDM2irqASAIAYwoPdpUGS5g5yAx0C0coRLZzMMzxA0zE/U0zt8LDrau9oXEDAMDBKyZUxoVPQ0FiMFctXGDmDA0Kk9fuiKMscUyLbRrbMrgj1igkKzMQAw3Ubdrai1Do3sBb3Qsa5riCiBiLjWrGaSqHQlD91hAjx7tqux/GVQZ2DMoyhiqnsDtSxXeBpMTvPI0VYxNs4ewPWahmlTpyfaalpmYAgjKvOebVTGQ4cZP78q/IPIDfQKy/dXKkEHW3z7xUcVh1fslRBGug11oe/hCwHbOrIO1BjtAdJ0qq/gnEhHVCCrAqo1gmVM7ggnoeYriQRXVQ+9t9EzxWEu5LbZlOugl11ytqdTyFApi3R9QMknNrqGATLEwCCJ37t6Jv+kYNu2hC9kkyZX3WHManWhMFjka6EJHbbMs6qQuQHXbmNPypEW8MdvFZPsmyFpLdpRHFuKKyvlLQCN9fcUbjelXGADmYHQ68iDTT0kwVtTcKKmmoKae6v686X4jgX7O6yEKAxOWSJJ7RI5akmnaSWNsTHng++UrUMe+ShygnRgGIbaJAXcGd45gga+NB2cTBk/enSZ01001PdRJusucGMvZDSdt4IPPXTXrQti+BqdBmme4azWiKp1H8pUTyqrsZ4B5NoD3jlVeJBVl33BHPcTz8TzqV5f2m+na6HmOoqjFSCupOxG3MTG460yqI/whtVYty0SP1mJ+sio3bIIBGmp5R73l3U8w2KT7JcRtH9ZbI7MyuYyZ3Ea/Ckt1dFjme/r5UiOQvJBHBr645THs2gG+Vc2OHqFtldRcZs0trIIiNuW9JseBlYz7jHlvFHvciJ6nr1PSaHxtpfUF9c0spnaMoPx3ohTfuoNn7L2W1heyvgPpUWw1NMLZ/Zp/Av0FQuWqtslWMWL8vC3rpJH1o0YaXjMCAN50kakCQN+hFRsLI3EmevLqWgQZjsk+zqOZswludAdWIEEGdfDy+Ou1eYJXolU8zsOvd4a+O1fC3pHOfP8AXnU3iSIBjSRB+m46a1N2Xu15ySRHjpr+HKotcuSBMQ3LMRB3mRBOXwnl31aABuQY5Tvv0MjUd29VO3jA6Sfjz6VED9bafr6UK5aXhOFsv7V1EGbL+0zgcm1IUhRAaTIGvgDvfRDg9q3MvaZ91dLwYsCd4O0bA7kHXu804PgrjQFKySSbecSR1ZJEbwDM9xgCtFZ4aBJth7YkAqdAe8Dl8Ku6csab6qvKHEUt76c4b/BNue1b/mFeV2bSRrE5m3PhH4/Gn3q2y5fWgD7rAAfKKGPCHjsqPG2+uvPth9a0fEJ4SY6YKKkR/hkj/wCzUf6fyplhfSRURVBHtJOa3Oik9y9aWtnVBbIuBRm1a2GJzRztuOn3KHZJ2a2YIiWZCY7nUQduZHfSnRMlFSJzZyw+VN0x03GK5XhCQqkAk8hBYkdPhRfDeLI920WzW8txcwcZSu3XQ7UuwtwoZZHA11C5v5JruM4ipC5LmUz4H4MNPrXPit20HFV8Lmy53FP+P4pTfu5bgdSFgyP3qowv+UB/FHxNITi7jM0lW0WZBMjXowq9MMxW26uUK6EL7LLmkgqeuoBnSedC2F0ULYzmkyWUPfuRDIVW3luMNZ2XQwdRpVz2Wu5gbjKwCEOvZIILeUd0azQd7jBdbaFgcmglGXSDABJ18K5a4tlDNGeAgISCwHak5Z+XPWKa8NLDYoqHEWNpTG7xEiAZADpP7NiYDDmuh8Ktv8VAJYBnHZHZUggE7wTJjn3T0oB8evX313Ee+OtFWMUpYwQRHI0t8X9wPRH4hLdvqvsTi1zJJA156e63WpBgUcqYIcEERpovlSy6dRBMk76E+yes1fbwZeCGOfNkBmJDZdxEHWNxTZBTbdwlh1nHKru3WPrCSpPMld+yD5eVH3eMNZs3LDNmDEsCyyRPKR0Gm06amg+J8Iu2Q5eYmNMpGqgzoZ2oPil5mJBQgidtdJMeZEGKRt0+pA25bzjuKR7pYnebn1V32yS+khguoB0jMdQdetAWmXPy9ob+I60RYuiGDSpYLAOkwWOnfGtDpbBJBkjOBBM6GOvjVvNED8wkXnKZcW4ILS2nUnNcRmOZSANRtEaa0CeF3mRbgUsgIGbT7pMRM6Du5V9ieI3CVQ6hFZV7RECR1B7qb4Li0YUWTbJbNOdc22UwCII0X4wTpWe5+ogY3qbz/wBT7cBW2tilfQwK+VnbzAgSNoGx+8Tpp30ywXBPW2XuDMAhUaAkSW5xB2jSu4NrbYa6GyhwbRUlTtnbMA3LcVZw7CscJeuJcKhHtgqNjL5QSQQdPwrp9Q7YduCHAX3v/dLoYQHAnIIOFn7siPE/U0Jiz2Tv7J69KMu5pHPWdu80vx10KPZJJBGg5x8q0dwAyqRBvC/Q+EX9jb/gT+UVXcFEYYfsbX8Cfyihr9DFlUH8r8uWbgzLJgA+1G3wEkabePU1cSTvAB8q5YwWYiOeojX49PPuqw2TzM6jl15fhWGaW2rFtvlY5Sy6A6GM3u+JHfVKkiTMaRHd+VWrBBUA7bdOvhzNfYy3BLE8+0BA1OvLQDXaBHyoL6LqVAbvB/WlXtf1BGkAco1GxGvgeW5qsKJjfqK4V20rlC0/o9x+3aQq5ZgSSEKqe0Y1zHYkzptz51qDxC25hHDEgmF7Wgjp415dbt8+Yg1q+CSAfVsEuMmx9X2jMx2dVG8EmRJ02qxGc0lPHVaJrRPKhnwvTemBF3ojeEj86qN1+dr/AGsD9QK0Gsb6qqXlBqbi7O3mZ+tFYDEs11FeCpYAyOVRbFr7yOvis/yzVScWtW7iOTopBIgg6HoRTDQHKjnom130jwmHxWIw+M9dhXS6/qHW2r2WsggWiVVS7ZlkkgkmWhl0VSsbcz4m3h3FjK+ATFF7SFwXL5SFMsDagFgYmNzReD9LMFcS5bu3cNftPdvOExataNsXbj3MqtkcMozAe6RB5QBb6K4CxZx9m9YxNi7h0wTYUZby5vWG616MrGcuuUak7T1qgJKNgq4WYyEkb0VzILirbNtoK3FbIGB1BDK0HSqW4Ldtgx6wDoQrAfIH50w9HOCX8MOG+vtuEtDGWrqqi3haa/cLozKuaUdTlLLoOo1orH8GCXcLhExV60pwuLVbnatn2x9nDKCJCS2UdklU6TVjx75H58pPhEcFZV8C4jVTBnUMnUdCOfWrMOGVmLIYIA0hpiTsDPPpWgx/EGW5CM19LWPw+EuM9u1bVgUFu6gCkXGuZ5uZwFHaO6iKlinUvi2vhXCY21gsOiLkAFzLlZjLSArFjoMxG4kQw6gEUVHhuCz64VSslir5xodx2hEBh0qtsGGLKzMYIIMwQRsZWDWi+w2/tH2Yo4vevuWOwwyytr16N2iOy1ue8EEa7lB9otnKyOwDCYZFMQSpBiTIKkaEiubTryjdJTQNteqAuuZB7USYiDyP3jR+CxLAoTGTPL5jBBBUggrIjeu274yZZssNYnMhEgjck66131JyFcjGTurI8bd60bgXgtP4EIka0hzfwpp6RcWtXUcWxqSNmkHsgc9eVZ7ieIR52MAgyI2JB35aHWo3MBBbXf7yuOXWI+dX463nJKENCn2SrajlGvXpSdPp26VoY02PVNmnOodZ5UMJYVgwUDXJERuSRVTYPK2XT2gNNxtrvodflUltEBiZBXKR7vUchQ9m6xbnOYakzrp+7THbtxPRQ0s2UeVYcG/tSSBmHu8ss6SDzppwjiKIALj5SGEQRsUIkg9xHzpcmNADK3tQ0QGEmRv3ULiWJK9k6RynlvpSZIzMCx5+idHIIXBzOayr2Cm22ozArGsGC5kjyI+NUXMXkX24ViJknXK2nPWO+ajeuDKusagRt735GlfHAAUMBpnmeojYx8qJ4ptmigDrI6UrsXiiFBRhBO5E8yOs8jypDjLJZjEMSq6iJPZGsTI8xTO9xGLSWiDlPbEKGgyy7lgeVB3rfaXVfZTcgH2V5Haqgke4nd9kxzWADb91+g19NsBbsoGxdmVRZCtnIIUSIWSSOm9KMX/adgBOV7j6T2bTie7thfyryXEWu02nM/Q1Eoe7n9BWk0ALLLAVLALaZgc5DQzHKIBaFiAwjc3NiRC7azQ+Ox/aylVIiCIAmOcjv10JjcVXgOzcyi2bpYlVUTm1MDbnHPbu5V24ytoo0jYDXqPEkaVgE5ytQIZ7kNliDAAkAHw1302PfRN7ByTqSFJ7tORM7freqlw2YTrOnON9v6efSuKrGdTy0PdXEolUbA3A0HTu5+dQZIPQ0xR2YZQp0EHSJ7+871xrwKFXUGBoY9nYgTrMmPnXAqChuGIC6yQACNSQOnXTT8K0i4BROs66EdPpS3CWco0iCNj/AFo0XTXeIAaITBCSLBXXtRsSPOo/a7q7XH+JrpB61WwNObJH3IUOhf6KwcZvj358QPyqFzjFxhDIjeRH41zKelQZT0p4mbxvKUYD/wAUO11TvbjwNVsto7hh5A0THdXBanlU+U/3BRsd2Khhrvq/8q/ctfwM6R/tIphb4/igmRcW5X7pee/3poN+GuRIU+OWaHbCMN48wRUgAnFfYriCObWi/wDV2KMl7WEvElWLXLClmZPZcspUlhGhmim9NifWG5gbZN1kuXCl27bJuIUK3F9oW2BtoYAg5dZrJphP0KsFphszDzNF4R7FBY7rc2f7Q8N663ffDYkXUvNfLK9t/WO1v1JL5guyaBUyjSlln7OFVbdxiozQboVXOZmcyAY3Y+VZxblwe+fMA/Wi04teH3D4r+RFMicIzZv2/wDUuRpeKC0AwIbYg+GtQPCqTf3wfesW28JH51evHkETauL/AA3D8hpVjx4j+FI8KRMxYuLs7DzNcuPcPtBH/iUH6RQa+kVv795fFVaPqTReE4qLglLisB9604/KiDmOw0/Kja8chRuXyFaFKwN1dgBOnszBpZhj2tDJzDQg76UZi8SzesIymMqnUgQM2oJEbx5UDgyc89n2hsynp30JPKa0L57hzTA2MjMNDI86+xpByyDplGxO2lV3ic0lWA13G0xVeN4naDDtiYUQDJ22gV26uqMBWXbgyLB5x/z6eFLeMkDIYzTPMjZtNjHyotr73AuS1caOZUAe1O790VN/R69ejMqW455iTvOyiOdV5HAtpG0EFJsWV/Z+0OzpENHabqRUb6dpYYewm8g+yN9wPia01n0NED1l0mPugDSZjWepo+z6M4dd0zfxEt8jp8qrEhNWZv462WMEsSToNeRoW3gL9zUJdIPUBPrFb+1ZRNFVV8ABXXepdM52EDYwFmuG8Gtsxt3fXWjurWl9YYIzA+xmKhAxnrAMQQK8NgWQfs2S5qSsghjA1BWDo0ba+daez6LQPWozJANsjVlyNBJHaZxtAkgDlvFBY7gps2me4hNm2Azlcm7Qqp2zJMcpME6GsYTh/lGVY2rGX0uIxUgqSTIO+vjRVi56uVZP9JkHTcN01phwPh74m8931YjUhFkKNNEXL00aBEnlrFH4zhx1hiVAEMfaHKCQY25R86c5/RTRSTEDslkUqk+ME67/AC2iuAdrUhWj2onu22FHvbMCBETzjaPI1G3cF0lHQFpMHUD56693gabH5ihIURw5LkZcpjmCv4adNtKcYL0bvNoELfCgjggFlY8N9uWtfWeNXUOmbyNRqIJWnFZVqCSMjK0I9EGEKzKrnZSygnwBNLMdwC5bJzIw8jXp/oNft38ErXf8ybkg3WBEEhdmEaRXn+J4tizuxI5SSaziZWHJCttLX2K4SE4cjka76ujHxd075fhT30Z9HvtTw5AHPKAPrNG6WhZXFtLOWrS8xTnhtzDKe3bJrUekf9nlm1bzWiwOu5maw9vhjF8uZt+pH9BQGpByVzHgiwvS+E8EXE2hcs5baAkQQskjxU6a/wBazHpC+EzMrWyHUlTyEgwefdW39EsILGHys0a5u0TIJjck93zMVjPTbg9gM1xWtyxJPaGpJmd6V4EYDS276pbJiXkH7LFYtLM9nSgHC8qMvYdJ0IPmD9K5btoNyB+vCtBltGCVzqPNIMEcpqprpHX4U7tYiwN3A/0ufwrty7Zb2ST4KfxoxPIDVn3QGJh7JD9sI5fKu/ajzUeZijrwH3Wjfbag7ly2/uE9OX409sp6uVd0Y6BXW7Yfp5a00wqRtpodvy0oXDWJGi6d510/80QrDry+FX4XglUpmkBLb+NuTcFsQGMdsrGh3AVZ+dAi64bW6RqD2EHxkzUMbiu0wBG5+vSqDcAEmTsI15zIg7ChdISeVwbjhMcNgkZyXLXJ+8SZ21PKm+BuWhpbyD+ED8KzQxmVSoXtNAB8e/WicBija0AE82LHXyA/Gg3t6rgHHha5LlXo1ZjD8WuNJlAA0CFJ5DqY59KJQYh7bslxjlBJj1axoT0BI0J57ULp4wmthecrRgV8xjcgeJisxasOwBm80xuzEfAmBULnBTBb1WsamNdufOku1DeycNM7un9zilkaG6k9MwJ+VCPx2yTALMe5H+sRSfhvC3NlGyiCikba6D4U04XgimfNBmIgg9aGOUPk2LpYDHHvT3iHp9Y9TntOq3idEh9WkBtAsAwTvuNZpNisRe4pdW0oW3ZU59eo0NxzpmIkgL398jH+uklyNdNfl5cq9D4Ii2wAh3gmAsnTnvt0qozTMhst5Qh18pxY4WuHtrbsgupgmQDqJzE92um8a91JuIXVzMFiMx05b/A6c++n9vE6HMx1258ucHQ1meK3puXAOvhpRRx5JKm7S9sKJkdfry31H9akqrqAJA7tu/uqtQZOv4da6pJ3jXoTrV2NoaoKKtW5XXeCPz8T+dUpY6aeNXWL0QIiZ/KiThCUOX2uXKD5UWrmqqTNPHd2g0v30MqVA/hB+tNrLM9tWuMTm6ADbyquzhCFAbfnvUOL4z1WHADMrO0LkidxOpBA06ivPy29wA5J5WiBtCLwPDkuOE/aD/UunyqfA7LqJ9bdzTEI5XTwmvvRRi9tScxILjMxBOhjWABVnALYg6GZ67/LSrETRscDyCM+6pzOO4UmeAxiEqWuJcIAEPdDZtIkg7nnzqvieBtAm4bSgSCSEUgCROvLuppwbCNFtl7Og1B128PGmYwBcEOoK5kABEggldxRO23i0AcsYL2DJguU7sq/1q5Gwqhj60+1A0UE9kaiY05eRpnxniFjBXkzIqm5lgqi9gSSW5QBoNNddt6pxfphZLepzC6bikqy9pQQPZJBkMYI02jWNK4tFYB91IJKRcNc4jEeqCllIYJGUsYQNJBAA98b+53igrXD0t8SvBlIVVGhAkStvkDG5Oxoz0ax1teKHNFkDOS+ZiNujGFHXwPWruKYu0cdibtu4ty2UJVhqrFUXQFd+0pEimhhp1dlBd5hab/bsOsdhyI90IOnU1H/ANR4YR+wu9ZJUeWk60iwfprhrF8IyC52hDgZrcEqhJzkMYZua/Gr1/tTsgMxw1nLOVQEGeWOsg6BQ2m5ielA+KTjaj3svB+aRmK4/hmDD7OxkGCXbf8A2/hWDw2GCkBiAT1/Ada0HFeN2/WIttU9SyswaCGGjETOvIbzvShsGWuIZ9nUz+tKXFEYxkVabua79OaV9tCBEfh4VTeEL386Z2bBAPQHvoHiWg02G4natXTO4VHUDlJPUqQM2aS66xoJYT9aXXbQa4qZYkkCSCefOPwpoLoycpzr/MPOKrxbJEsgUFxqpJMKGhv3dcpgVXa7zH6lWHttoz0CWPw3LMGYZRrIntRz1UzpTnh/CoAz2wSDuTO/hz137u+k7YdTmAJBlSAdyGYAkidCJnetNhbFpMNbYpqH3Go0AMidRr3mplcQEELRu4V3C1A9aIUAXDyH3VNF43Holl5cAnMIHcp/E1HhfHBbtX7ZQHPd36Qo5Rrv1rD8Qxpd2MGSTy2BJ08vKh8IOzaN0xYKpbWxx9MlssV7WkZjIjTXtSOW9XjHpdtMVKZpZSJ1ACk5h1kkAa9a87HLQmjeG41rdxSARrJyz46kcqLwmpI1b+y1vCpNm2M4g2lgdnQwu9EBCpMmdvxpPwjGsLQGUELbUDvEA9aKs44uWMAbbeffSYGOGoB+quamRp0xH0/dY44gFYUMxPQd/hXoGCxB2LTsOYE6a9Y8Kyq37g3vFfBiT8qc4W8SB2jpz68++DV9zBSy9x6rTWrqnQse72tT11PdSTiA7TQdZ1P586sTEQYk6co/IUBi7gLHx2/ClMZRRhyiF6c6mh5Eef8AX9fnQbx/UV9bxBG2s+P6600GkaOS6AdiY/Paj8PjwD7LDwI/OlVrEKBBifEUQLunYXXlMx9Kz9Q/caV+BgaLTHEcVQGCDPgNP+VJvSHHNeWwttYCOSxMagxt3718mCc7x8/yqY4aeZ/XxquNrSCmmyhLH262wNi5+zzZgD6vUEyQdCdfH4VrfR24LYm6YJMwsGO6ZpAMLGheB5fnXDbTnc+YqS9zsUPsCgMbOSflegYPj9tFtj7qjdo1iNQFOnnR6ellse8p1U6HQZSD7yrvFeWlrY/+Rvifyrhv2h7zHzNCI3Hi/ZLLIxyflbP0qtYfGNbLPcX1YyjK1s5p69lunLrQnC+EYWzeW56wsbcwHMAllI1y29Yn5Vl/tdr7rH4/nUGxyckP68TT2xyVWVFsAoFaTitjCLfu3hdab2Y5VVmyk7hSEAC7GD360lc2x2VbsiYLST56dTQgx4GyD5flU/7wbkq/rypzGvbePlLOzv8ACyt29cFwiDAJXMEY9kNmkQNZIB86pQXTEgxOYgg7zm5DrW0+3XOkTygj/wA1E4x9iVU95A+ppwe8dPlLLWHN/CEdAy2spnKhDEyO0ZPPWNQPKmudJ3Ec4IpVcxvW4nxSfhM0PcxSRrdU+AP4LS3RudQPRMa9rLrqtKj6cx3frag8e4gjvP60pNZt2bm+Itr/ABFh/MBTGz6PK2ovT/CJ+eanxNLVWlcHLJvft5iCwVhcOkcs28/OptiUJQhl0bafH+la5vQtW2ZSf3lB/wDFU3vQC6fZtWCAOTXFJ7zEfM1Dm0VwkNJLetoe0CBraHtfvjnPfPlV2NwuoAMxpoSefd41Ze9CcUunqSQNiChGnQTPXlSy/wAJupOa3cQDUlrbKIHOSIjvpOQp8X0RuHuKrtmP/wAkbnfKp/A1bxjhKsDcUk9k9TtP1FI3s5uYjyr67Zcn2z4EmosXdrvFBFEJhwtLQYK7hQdAx0+R8N/Gn3pBwK1Zto9i4pBmQjT1jYQDHLv0rHthzGkT30+4f6W3rODvYULbKXfeIJZTAGZe/Tc7UuQO3BzD1yEDSAq+H2f2I7RBKD+UEfWrLQKlgWOhjSPypGmPdVjTQaSDpUbHGLg9qD4irDGkPs8JskjXMoDKIRe/5f0o6zxPIdAdNN/6UG/tDz/CpnYeJq2QqiPXjB+7/wAj+Iqp8YzHz79Pzqhae2N18KWUQSkMx+ug/RqxcO5GzkeBP00rUYbY+dUY3ZfEUu0YWfZymhZUPQsqEDwMEf0rn95Lzur5OD9CTSLi/wDn3P4h/KKEFTsBU7itM3GU+/PfDH/pFRHGLc+0x7wv/cRWcqQqdgU7itAeN2v/ALO6Av8A3afOoHjlvYI5/wBcT/xpEa4lFtC608/vtNIt/Fp+gH1rjcePJE/5f91KK6tdtCiymg468yAg/wBM/wA01EcYuTOYf7V/EUtqS11BdaO/vO7ydh5x8q4cZcIguxH8R+k0MtSNdS61NzO5mozFRGwrhqaXKRaoFq+FQqaUKU1FWgyND1Gh+IqNcqVBTLC+kGIT2brR0MN/MDTrB/2h4hPaCN4AqfqR8qyg3q01BFrgaW/w39qH37bDwysP+mmuH/tCw76FgP4gV+bCPnXlq7/rurt3lUUEVr177bhsQuq2rin91HB+s0Lf9H8C4g20XX3SU1/0kfCvJcN/7m34ivU8B/ligLQpUL/oHhm9k3E8GB/mU/Kl2J/s8X3L8dzJPzDCPgad4ffyNEnallgU0FiMR6A3gey9ph4sp+GUj50rxHoliQSDaJHUFCD/AMp+Ir0w1Xcrg0ISwL//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QUExQWFRUWGBcYGBgYGBkaHhgZGBscGBoYHR4bHCcfGBojHBcWHy8gIycpLCwsGB4xNTAqNScsLCkBCQoKDgwOGg8PGikkHyQwLCksKiwsLywsKiwsLCwsLCwsKSwsLCwsLCwsLCwsLCwsLCwsLCwsLCwsLCwsLCwpLP/AABEIALkBEAMBIgACEQEDEQH/xAAcAAACAwEBAQEAAAAAAAAAAAAEBQIDBgEHAAj/xABEEAACAQIEAwQHBQUHAwUBAAABAhEAAwQSITEFQVEiYXGBBhMyQpGhsRRSwdHwI2JysuEHFSQzgpKiwtLxFjRDY4Nz/8QAGgEAAgMBAQAAAAAAAAAAAAAAAgMBBAUABv/EADERAAEEAQMCBQMCBgMAAAAAAAEAAgMRIQQSMUFREyJhkaFxgfAysQUjM0LB8VJy4f/aAAwDAQACEQMRAD8AyuE9IIY2yQxUhR+9BynVve1Hmp66OLOKHrGtk9oRE8wdfltWEwTZnTUDt8tomfMa7Qa0GKslLvrUYwe0c5mZXQqRsILDxBrU0+vkI3E3R+KN/wCFmy6Zt0Oo+VpctcyUvwPFxkAuMM4WTqIOgOpG2436ii8DjhdmAQOXfW3FrYpKo5P5SznwPbdjhW5a5lq8rXCtXLSVQVrmWrilcK1NrlkfTO0C9mRPZufVPzNZw8K0Bgagnny8PGtZ6ZWv8pv4x8YP4Vn14nKIhEZA+uXU5su8bxFeY1zSNQaF/wCgt/R7fBF/b3RZEYZAOQ0n+IDr3UIyiRKkd6nuPKPxo+5/7df17y0EzCV8T9DQRsG1E85TDhb5VcqGYgDskAHnt/56U74JhkxV+zCC6pFyVMTsJkNoCOhoHgSgltjoKLxN04e4j28wPaPZOs6A76HYb1U1Mb3bmMOSDXt6JkLw1wc7oheL4D1d11AZMrRkOw0GkHs/KjVwtwIlxWlWtZXQ7bEhl6NOkbEHuApfieIm6zFrksTJzrrsOaiPnT7DYtDZFont+ozDowgg5TzjT4jrUhhbEwO5XSODnkt4WcLDMvLxHdT3heEW5adTBGYfEQR5iAaVsrdmGbz7XI/emKbYDC3TbLIRmRgSsQHWIIPQ9COYB6za1F7DaUwU5CevjKNRDaSkzqdsmseNG8UyXFymO2AoGuphjBBGh076jK5k/wD6Dkdpjem+NwyuANGjIRrswYkeHKkTgAYVhpJblYq1/ZNiTlztYAIJ0NydP9IFJ+I2L/DL0W7hjnzUkakEERz+tezXsTdRlDW22bbLcHLbLlMeImsZx/hYxl1rQORiQ4JUmAIB0Ma9fEVVY4jIT5Y21VILgXp9auwt6LT9fcPn7vn8a1MVieJ/2ceqzy85P3Cp9kN97v6Vn+HekeIwTm3OZFMFG28vu+XWtjTfxIgDxeO6yp9DR8nsvUitRK0r4J6W2MTAByXPuN+B2b604ZK2o5GyC2m1luYWGnBUkVEirStRK0xCqiK4RVpFcy1y5UlaiVq4ioZam1yrr6pla5FSCoXlyXSCCD0MfraRTNMauQKxzMREcxrA15xvI76S2jqdf/Bq5dSOfTqO6vAjym16Ui07w2NQpkuDM/JhtBHPrtz61peF41lsiCGYMJXSVQxr4c+vdyrDWrGsrHSZjXf86YYLEm0dSQhgmDG+u/InX491Mgm8KQOH07fslSxb20trb4g9zKETXNDHkAIM+BB36j4MylKuA3kgercHMB2C07HtHadJiPGnmWvV6R5LNxdZWJqG06gKQ5So5aJKVHJV+1XWV9NFGS11zHTujU/T41nCyFLcKQw9ZmPWWBWOkDStN6bW9LPi/wBBSW7wELbsuNrisdDzUqD4b15n+IvaJxf29l6HQNcYTX5lTI/YJ5x/u/KKZcR4Yi2MK1snPcjPMN7jsfaB5gfOgXEYZPPX/Uv5U3xPHPXYbC2sqMbGbVTqRkZVnfTUeZFUNQJAYyzvnPSj7q1AWeYP7IHhuHdjcUEK2XRlGsz3mPlVmMuOVT1oAYFlkbNoCGA5eHWau4ZcCPcZ+woWSToIkfrWieOqf2ZUxvqI128jVwf1RSqn9JWdUj1m/P8AAVs7ODV8LbJElELDuOUjTpoT8ay1tSSZVGgjUrBOg+6R1rR4cXUt2ysG01rKyfc0MMp58gQe4jnR6kmm2OqCPk0kgujsyziJjMk8j92TT7g/EUtjtNo7qoYAwCQYzT7MkAa8yvWkvrFJTXnzBHI9a0PBsKrpdVgGU5QRoQQQQaPUt2xmj2UxmzlE4XgymDr7a8zp2uXTnRPGuFsj2ylxuzkYhoIKywZeR2JI5zB12orh9u6U0Qe2p0uGTDdGBXX5VXx7iDLcXPbcAhEPsnLJaG7O65oE8pnYVmSut1LQoBiLx/GELoy6iG2hum2UmkmJkubie0GMTI5CdtRtWix/B7bNblV1B1HPaNRSDFYAWbmZSdJUjVpBggnnoZ17zXR1QRzB2EvxfEbji7nDGdzIIHYA5gHaKQYv0btXv2pzhi0FZI2bKdPEHXnWje+pF7aW211Moo2IB8t6ljcHmAdTKsyxoCPaGvUb1ZaGggVhV3WSvOvSjgC2QHtiIInz2PxirOBenN6yAt0G7bHP3lHjz8/jWzvYE54cKy6Tp4xue4/GleN4cpVlyjUkbR3U2MOa4vjNeiRI1rhtcLT3hnF7OJXNacN1GxHiNxRRWvLR6NYqwysJRsoYEMNjtqG+VPeD/wBoJVvV4oagx6xR05sv4j4Vo6f+INcB4gr16FZ82ic0+XPp1WyK1ErU7F5bihkYMp2IMiula1AbyFQVUVErVpWolalcqstcIq0rUStcuXkVtROwnz0qxbJ5Dv8A1zqCx+X6iilCgaiWmdoMREKdRymdNu8V4NemUUAOmoPdEd+nn3bU84TFlgQGyhrZIMSVz7xsNfHnsRSdbwULEzz5RroZnXTr0pzwIZrhkr2RANxwmVSeyQCCZBnQA78t6OMZFJb+FqLJYswaxk/aSzQBlVgYAI6CNQdz10p5hBbbM1sg65WMzqukfrrQGExdp3uZ7gd3f1Ya2ZDjdIOUZjEGRMa7EGn/AKgAafHr399ej0gbZIN/hWLqCeDhCla5kokpUSlaVqmsj6cp2LJ/fYfFZ/A1kFu3AEBCxBy6cj9a33ptaH2YGBIuLHdII+hNYL+8Cy20LaICBIOkxWLrG3Nxa3NG7+VzXKcFZwyHqD9QfxrW4zhE8Owr+pUwxkhgTHq7gkry5eFZMH/CoN9Gn4iI+FHevvJas63FRiSpkERBU6Fj15CsrWQuk2bTVOv644Whp37d1rvCcIC7qfZKnQ7bgbbc6+xeC9SqKHhZbKGkhRA7IPIabHrUeHYshnZf2jBGOWCsmQfaKga/iKvxmOW/bRlBBBZWVgQyNoSrA7HWroFzADCqO/SUuwwaWICtsey4bkBss/OtXgcUnqhaJAuCzmKHcLqJ+Iju0rJ28OCzSAdR9BWnscLttZssVGa0soRuOyVIHiNI2MDoIZqg4NbfdLiokpSlppTtsdfehvdJ94GKa4XB3SjG2+V0ZXGmj6OuVwPaWCdtZgjUUsYlfVM2ZQSfbSZ7LbC3PzIpvhuLLaUu5OQlAWCkBAcxzMDqFmBPKekmh1DmOYdqaxpBytTw7HJCwZIZRoy+MakGfKq+OXA13xQRII2LbTv4immG4cj2LZe2jCU3APMUm9J+CWs65VykBXUrIyspOo6aEiOhI51keIHPK0ntIYoYnh1wMsOCSG1KgHbXVY1oUs63hnUFCDJBYkMAI3EsCD5QOujK5xbVM1thGb3CZkbSrET5VRaxdu9f9UcpLywU7EKFBiQNiRy50wEgWV0gaa290BiQpS/qAdYkQZ9Wu071XisKyCEACZwRBjVnzHSI1YnXvo3iHDFT18Zlykx2iRGRTEExBk0Neum0vqyWaGkEg7Z5AzARoIGonQb83MduooJG06ihbrdoi4uhA1MQIk6xprr8KU3MCrSAd2jQ/lTm7iEuFhI1iIYz2ZJ5Ag67dJpa2HMmGM5oBMGOmsTVlnBVR3OFRxDF5ozJlISNFiY5mJFZjGejyO+Yz2txp0jpPLrWpvYwHcAHLG/Oe+KAxdgFgQRrHIaED85psbWmmkWEMhN2Csel2/g759QSBppup5QQdNx41seDenVq6Ql4epud/snwJ9nz+NA3kIGo0nfz7/zmlPEOBC62fNHKI7zrM945UcbpIf6Zu/7UiSNkn6h916TlqJSvM8D6Q38C/qwfW2x7jfDsndfp3VuuDek1jFaI2V+dttG8uRHhWnBrGS+U4PZZ8umdHnkd0wK1ErV5Wo5auKsvFSNuXSrw8mh1AaSTliIG8nby61YVHd+hXhiF6VG4bUgQI5zy76stW8zAZZ106k7QDIA5HWBoDQqXDEEaaT40QjzttGomeR/UUN0pTawl7Cn1kG3mzKM8MdZUkblGyqwzdNRI21voxiLuItN/iPVi2oA7Mwg+AkAKCdYB0gmRirF9bpRHdRsqsS0IsRA5hRHLwg1O1NsyrTGaY0EAxv7ykQYPWI3pjZ/DduF12ukh8W8V17r1rBnMgIYtuMxABMGJIGgOnICrSlYLgPpG9u/qJW5JfQ6CAZHfEwB1PWvRMndHd07q9FpNU2dlhY88BidRWX9OV/wv/wCifjXn5uIbaDKQwDSddenLxr0b08WMJ/8Aon41gsRwPIiOLk5i4gE6Zeo76raxzfFbZ+i0tCD4RpGoR9ltn91vkR/WneLZfs2Gy3VfQkrIlDBkRPfSRR/hrf8AC2viaj694VZUiYAIOkz0IFIfC6QgjobT2SiO76hO+EJ+1J/dP1WreOWRCnKDvv3Aag0JwuwSzgAIWRhmU6iSNRI3mDqeVWYkXvVhboDsC3aQRmWB2ip9k8ulEf64DkvlpISvDBSxhWG2zzy6QsfGtLh8VcQWhkzWWTLOmZGg9oiYKnQaagjmDWdwbQ5kEeX5TWvwTA2VH7sx3awY8j8KPVgBoo9UMXJtAX76tZwv7T3mlWERpc2ncRHxpnw5VYPsQQJgz97egcRgVCYcgsCxkkgHXIxkSOo+tX4jh1wp2bjI8h1Om4zAAjZlIJle/kQDVQu/lmu5/cq88EVfYfstPb4XdW0jLctkEoQPV5WExoXVgTr3Up4xfxAOYohIjMA7mUJIJGYdlhvGo075DEekiC0qHLoUmcwOhHVdfjQHEOMJmBLAAwgMgiWJgSDAJ7+ZFZsQfbtw64ViStmFcMeM9veJb3TG3WKlcQXHJUj2tDAYeyJ0Oh5iruJcItqLJCZc25UkT2SeR7qWfZitzOhcspKwTMhgp1BIBjkdx5mrLJBK3cPoheC2gfRcvq/7UEq286uvuLsJIiOVCcRxbZCLghgSDl1B7XZPUErBiOfOp4m+4a4WUgHTVSI7KjUiRtQ+PxaXJaIYEggiGBUwd9Y032IqzE0WKSZHUVJ1DoY3ASJXnrOhid486VpmkxEhjzYCeWkmR3Ua9gQzLIKkEanZpBGvLu7hS+1cIYkAntTGmpHIa1ZAw61XJtDG7+0mDHa7/pX2Mt9oEHeDz3y9x12r7EFM5kcjuPCo4pCGAGx741Kyeo503JIQGgqS4yQ0SCCBp97XfwND3F0kHSfxPQ9Iq+6YAB1M/wDV+c0PdERGmp078x6dxFA0ZXOdYARRxiDDi2T2/WOxECIIIEEmSZ5VlcTwYSbmcg6sI5RHOfnT1gQASNMxE6xz5n86Axa9lo+630FLbE3PXJKJ0hNX9FuPR3AYlLQGJuB20iBqB0ZveO3LkdTTP1VMFs6DwFRNityPytACwXO3EleBqCxg8hznz+ETXybeHIn8I0NfWnhgRPWTB7XPy8asuW4iNyevLr9K8cV6Rc79+un16cq+RAdpFcDZeevdNWQRyg8hQqVYixP68aOw148x8No57+B/Q1Xq08jz5cvxorC3Y/XyHnFKcLClbX0Pe12vWOEYqO0TPOcoU8ljNtz12rcYLiiXGdQ2ZUAl9BrrMjSNI1569K8mw94KwOsbkTHd0g9Z5x316L6PcNs37H7K6yHmFyyI2mQZ3351q6GdxG0Vj3Kz9VEP1G196epOD0++h+tea/aLkLK9kliDJE8jXqXp3Yy4KNTD29dz5zXmf20lFQkEKXgE7SZMVcnG4g1aLSYYcpiv/tbfWGgf7Yqsz2ew3tA/WiQk4W30Ob6inOEwFr1dsxlbMgkaaGZGnlSnT+ELrqrDIfFNWqOEYhQzM3ZVUYknQAAiSTRfGLYYW+Y7RBB8Odcs4QC4VkspUiCSRqehmqjwlbcJaDDM2irqASAIAYwoPdpUGS5g5yAx0C0coRLZzMMzxA0zE/U0zt8LDrau9oXEDAMDBKyZUxoVPQ0FiMFctXGDmDA0Kk9fuiKMscUyLbRrbMrgj1igkKzMQAw3Ubdrai1Do3sBb3Qsa5riCiBiLjWrGaSqHQlD91hAjx7tqux/GVQZ2DMoyhiqnsDtSxXeBpMTvPI0VYxNs4ewPWahmlTpyfaalpmYAgjKvOebVTGQ4cZP78q/IPIDfQKy/dXKkEHW3z7xUcVh1fslRBGug11oe/hCwHbOrIO1BjtAdJ0qq/gnEhHVCCrAqo1gmVM7ggnoeYriQRXVQ+9t9EzxWEu5LbZlOugl11ytqdTyFApi3R9QMknNrqGATLEwCCJ37t6Jv+kYNu2hC9kkyZX3WHManWhMFjka6EJHbbMs6qQuQHXbmNPypEW8MdvFZPsmyFpLdpRHFuKKyvlLQCN9fcUbjelXGADmYHQ68iDTT0kwVtTcKKmmoKae6v686X4jgX7O6yEKAxOWSJJ7RI5akmnaSWNsTHng++UrUMe+ShygnRgGIbaJAXcGd45gga+NB2cTBk/enSZ01001PdRJusucGMvZDSdt4IPPXTXrQti+BqdBmme4azWiKp1H8pUTyqrsZ4B5NoD3jlVeJBVl33BHPcTz8TzqV5f2m+na6HmOoqjFSCupOxG3MTG460yqI/whtVYty0SP1mJ+sio3bIIBGmp5R73l3U8w2KT7JcRtH9ZbI7MyuYyZ3Ea/Ckt1dFjme/r5UiOQvJBHBr645THs2gG+Vc2OHqFtldRcZs0trIIiNuW9JseBlYz7jHlvFHvciJ6nr1PSaHxtpfUF9c0spnaMoPx3ohTfuoNn7L2W1heyvgPpUWw1NMLZ/Zp/Av0FQuWqtslWMWL8vC3rpJH1o0YaXjMCAN50kakCQN+hFRsLI3EmevLqWgQZjsk+zqOZswludAdWIEEGdfDy+Ou1eYJXolU8zsOvd4a+O1fC3pHOfP8AXnU3iSIBjSRB+m46a1N2Xu15ySRHjpr+HKotcuSBMQ3LMRB3mRBOXwnl31aABuQY5Tvv0MjUd29VO3jA6Sfjz6VED9bafr6UK5aXhOFsv7V1EGbL+0zgcm1IUhRAaTIGvgDvfRDg9q3MvaZ91dLwYsCd4O0bA7kHXu804PgrjQFKySSbecSR1ZJEbwDM9xgCtFZ4aBJth7YkAqdAe8Dl8Ku6csab6qvKHEUt76c4b/BNue1b/mFeV2bSRrE5m3PhH4/Gn3q2y5fWgD7rAAfKKGPCHjsqPG2+uvPth9a0fEJ4SY6YKKkR/hkj/wCzUf6fyplhfSRURVBHtJOa3Oik9y9aWtnVBbIuBRm1a2GJzRztuOn3KHZJ2a2YIiWZCY7nUQduZHfSnRMlFSJzZyw+VN0x03GK5XhCQqkAk8hBYkdPhRfDeLI920WzW8txcwcZSu3XQ7UuwtwoZZHA11C5v5JruM4ipC5LmUz4H4MNPrXPit20HFV8Lmy53FP+P4pTfu5bgdSFgyP3qowv+UB/FHxNITi7jM0lW0WZBMjXowq9MMxW26uUK6EL7LLmkgqeuoBnSedC2F0ULYzmkyWUPfuRDIVW3luMNZ2XQwdRpVz2Wu5gbjKwCEOvZIILeUd0azQd7jBdbaFgcmglGXSDABJ18K5a4tlDNGeAgISCwHak5Z+XPWKa8NLDYoqHEWNpTG7xEiAZADpP7NiYDDmuh8Ktv8VAJYBnHZHZUggE7wTJjn3T0oB8evX313Ee+OtFWMUpYwQRHI0t8X9wPRH4hLdvqvsTi1zJJA156e63WpBgUcqYIcEERpovlSy6dRBMk76E+yes1fbwZeCGOfNkBmJDZdxEHWNxTZBTbdwlh1nHKru3WPrCSpPMld+yD5eVH3eMNZs3LDNmDEsCyyRPKR0Gm06amg+J8Iu2Q5eYmNMpGqgzoZ2oPil5mJBQgidtdJMeZEGKRt0+pA25bzjuKR7pYnebn1V32yS+khguoB0jMdQdetAWmXPy9ob+I60RYuiGDSpYLAOkwWOnfGtDpbBJBkjOBBM6GOvjVvNED8wkXnKZcW4ILS2nUnNcRmOZSANRtEaa0CeF3mRbgUsgIGbT7pMRM6Du5V9ieI3CVQ6hFZV7RECR1B7qb4Li0YUWTbJbNOdc22UwCII0X4wTpWe5+ogY3qbz/wBT7cBW2tilfQwK+VnbzAgSNoGx+8Tpp30ywXBPW2XuDMAhUaAkSW5xB2jSu4NrbYa6GyhwbRUlTtnbMA3LcVZw7CscJeuJcKhHtgqNjL5QSQQdPwrp9Q7YduCHAX3v/dLoYQHAnIIOFn7siPE/U0Jiz2Tv7J69KMu5pHPWdu80vx10KPZJJBGg5x8q0dwAyqRBvC/Q+EX9jb/gT+UVXcFEYYfsbX8Cfyihr9DFlUH8r8uWbgzLJgA+1G3wEkabePU1cSTvAB8q5YwWYiOeojX49PPuqw2TzM6jl15fhWGaW2rFtvlY5Sy6A6GM3u+JHfVKkiTMaRHd+VWrBBUA7bdOvhzNfYy3BLE8+0BA1OvLQDXaBHyoL6LqVAbvB/WlXtf1BGkAco1GxGvgeW5qsKJjfqK4V20rlC0/o9x+3aQq5ZgSSEKqe0Y1zHYkzptz51qDxC25hHDEgmF7Wgjp415dbt8+Yg1q+CSAfVsEuMmx9X2jMx2dVG8EmRJ02qxGc0lPHVaJrRPKhnwvTemBF3ojeEj86qN1+dr/AGsD9QK0Gsb6qqXlBqbi7O3mZ+tFYDEs11FeCpYAyOVRbFr7yOvis/yzVScWtW7iOTopBIgg6HoRTDQHKjnom130jwmHxWIw+M9dhXS6/qHW2r2WsggWiVVS7ZlkkgkmWhl0VSsbcz4m3h3FjK+ATFF7SFwXL5SFMsDagFgYmNzReD9LMFcS5bu3cNftPdvOExataNsXbj3MqtkcMozAe6RB5QBb6K4CxZx9m9YxNi7h0wTYUZby5vWG616MrGcuuUak7T1qgJKNgq4WYyEkb0VzILirbNtoK3FbIGB1BDK0HSqW4Ldtgx6wDoQrAfIH50w9HOCX8MOG+vtuEtDGWrqqi3haa/cLozKuaUdTlLLoOo1orH8GCXcLhExV60pwuLVbnatn2x9nDKCJCS2UdklU6TVjx75H58pPhEcFZV8C4jVTBnUMnUdCOfWrMOGVmLIYIA0hpiTsDPPpWgx/EGW5CM19LWPw+EuM9u1bVgUFu6gCkXGuZ5uZwFHaO6iKlinUvi2vhXCY21gsOiLkAFzLlZjLSArFjoMxG4kQw6gEUVHhuCz64VSslir5xodx2hEBh0qtsGGLKzMYIIMwQRsZWDWi+w2/tH2Yo4vevuWOwwyytr16N2iOy1ue8EEa7lB9otnKyOwDCYZFMQSpBiTIKkaEiubTryjdJTQNteqAuuZB7USYiDyP3jR+CxLAoTGTPL5jBBBUggrIjeu274yZZssNYnMhEgjck66131JyFcjGTurI8bd60bgXgtP4EIka0hzfwpp6RcWtXUcWxqSNmkHsgc9eVZ7ieIR52MAgyI2JB35aHWo3MBBbXf7yuOXWI+dX463nJKENCn2SrajlGvXpSdPp26VoY02PVNmnOodZ5UMJYVgwUDXJERuSRVTYPK2XT2gNNxtrvodflUltEBiZBXKR7vUchQ9m6xbnOYakzrp+7THbtxPRQ0s2UeVYcG/tSSBmHu8ss6SDzppwjiKIALj5SGEQRsUIkg9xHzpcmNADK3tQ0QGEmRv3ULiWJK9k6RynlvpSZIzMCx5+idHIIXBzOayr2Cm22ozArGsGC5kjyI+NUXMXkX24ViJknXK2nPWO+ajeuDKusagRt735GlfHAAUMBpnmeojYx8qJ4ptmigDrI6UrsXiiFBRhBO5E8yOs8jypDjLJZjEMSq6iJPZGsTI8xTO9xGLSWiDlPbEKGgyy7lgeVB3rfaXVfZTcgH2V5Haqgke4nd9kxzWADb91+g19NsBbsoGxdmVRZCtnIIUSIWSSOm9KMX/adgBOV7j6T2bTie7thfyryXEWu02nM/Q1Eoe7n9BWk0ALLLAVLALaZgc5DQzHKIBaFiAwjc3NiRC7azQ+Ox/aylVIiCIAmOcjv10JjcVXgOzcyi2bpYlVUTm1MDbnHPbu5V24ytoo0jYDXqPEkaVgE5ytQIZ7kNliDAAkAHw1302PfRN7ByTqSFJ7tORM7freqlw2YTrOnON9v6efSuKrGdTy0PdXEolUbA3A0HTu5+dQZIPQ0xR2YZQp0EHSJ7+871xrwKFXUGBoY9nYgTrMmPnXAqChuGIC6yQACNSQOnXTT8K0i4BROs66EdPpS3CWco0iCNj/AFo0XTXeIAaITBCSLBXXtRsSPOo/a7q7XH+JrpB61WwNObJH3IUOhf6KwcZvj358QPyqFzjFxhDIjeRH41zKelQZT0p4mbxvKUYD/wAUO11TvbjwNVsto7hh5A0THdXBanlU+U/3BRsd2Khhrvq/8q/ctfwM6R/tIphb4/igmRcW5X7pee/3poN+GuRIU+OWaHbCMN48wRUgAnFfYriCObWi/wDV2KMl7WEvElWLXLClmZPZcspUlhGhmim9NifWG5gbZN1kuXCl27bJuIUK3F9oW2BtoYAg5dZrJphP0KsFphszDzNF4R7FBY7rc2f7Q8N663ffDYkXUvNfLK9t/WO1v1JL5guyaBUyjSlln7OFVbdxiozQboVXOZmcyAY3Y+VZxblwe+fMA/Wi04teH3D4r+RFMicIzZv2/wDUuRpeKC0AwIbYg+GtQPCqTf3wfesW28JH51evHkETauL/AA3D8hpVjx4j+FI8KRMxYuLs7DzNcuPcPtBH/iUH6RQa+kVv795fFVaPqTReE4qLglLisB9604/KiDmOw0/Kja8chRuXyFaFKwN1dgBOnszBpZhj2tDJzDQg76UZi8SzesIymMqnUgQM2oJEbx5UDgyc89n2hsynp30JPKa0L57hzTA2MjMNDI86+xpByyDplGxO2lV3ic0lWA13G0xVeN4naDDtiYUQDJ22gV26uqMBWXbgyLB5x/z6eFLeMkDIYzTPMjZtNjHyotr73AuS1caOZUAe1O790VN/R69ejMqW455iTvOyiOdV5HAtpG0EFJsWV/Z+0OzpENHabqRUb6dpYYewm8g+yN9wPia01n0NED1l0mPugDSZjWepo+z6M4dd0zfxEt8jp8qrEhNWZv462WMEsSToNeRoW3gL9zUJdIPUBPrFb+1ZRNFVV8ABXXepdM52EDYwFmuG8Gtsxt3fXWjurWl9YYIzA+xmKhAxnrAMQQK8NgWQfs2S5qSsghjA1BWDo0ba+daez6LQPWozJANsjVlyNBJHaZxtAkgDlvFBY7gps2me4hNm2Azlcm7Qqp2zJMcpME6GsYTh/lGVY2rGX0uIxUgqSTIO+vjRVi56uVZP9JkHTcN01phwPh74m8931YjUhFkKNNEXL00aBEnlrFH4zhx1hiVAEMfaHKCQY25R86c5/RTRSTEDslkUqk+ME67/AC2iuAdrUhWj2onu22FHvbMCBETzjaPI1G3cF0lHQFpMHUD56693gabH5ihIURw5LkZcpjmCv4adNtKcYL0bvNoELfCgjggFlY8N9uWtfWeNXUOmbyNRqIJWnFZVqCSMjK0I9EGEKzKrnZSygnwBNLMdwC5bJzIw8jXp/oNft38ErXf8ybkg3WBEEhdmEaRXn+J4tizuxI5SSaziZWHJCttLX2K4SE4cjka76ujHxd075fhT30Z9HvtTw5AHPKAPrNG6WhZXFtLOWrS8xTnhtzDKe3bJrUekf9nlm1bzWiwOu5maw9vhjF8uZt+pH9BQGpByVzHgiwvS+E8EXE2hcs5baAkQQskjxU6a/wBazHpC+EzMrWyHUlTyEgwefdW39EsILGHys0a5u0TIJjck93zMVjPTbg9gM1xWtyxJPaGpJmd6V4EYDS276pbJiXkH7LFYtLM9nSgHC8qMvYdJ0IPmD9K5btoNyB+vCtBltGCVzqPNIMEcpqprpHX4U7tYiwN3A/0ufwrty7Zb2ST4KfxoxPIDVn3QGJh7JD9sI5fKu/ajzUeZijrwH3Wjfbag7ly2/uE9OX409sp6uVd0Y6BXW7Yfp5a00wqRtpodvy0oXDWJGi6d510/80QrDry+FX4XglUpmkBLb+NuTcFsQGMdsrGh3AVZ+dAi64bW6RqD2EHxkzUMbiu0wBG5+vSqDcAEmTsI15zIg7ChdISeVwbjhMcNgkZyXLXJ+8SZ21PKm+BuWhpbyD+ED8KzQxmVSoXtNAB8e/WicBija0AE82LHXyA/Gg3t6rgHHha5LlXo1ZjD8WuNJlAA0CFJ5DqY59KJQYh7bslxjlBJj1axoT0BI0J57ULp4wmthecrRgV8xjcgeJisxasOwBm80xuzEfAmBULnBTBb1WsamNdufOku1DeycNM7un9zilkaG6k9MwJ+VCPx2yTALMe5H+sRSfhvC3NlGyiCikba6D4U04XgimfNBmIgg9aGOUPk2LpYDHHvT3iHp9Y9TntOq3idEh9WkBtAsAwTvuNZpNisRe4pdW0oW3ZU59eo0NxzpmIkgL398jH+uklyNdNfl5cq9D4Ii2wAh3gmAsnTnvt0qozTMhst5Qh18pxY4WuHtrbsgupgmQDqJzE92um8a91JuIXVzMFiMx05b/A6c++n9vE6HMx1258ucHQ1meK3puXAOvhpRRx5JKm7S9sKJkdfry31H9akqrqAJA7tu/uqtQZOv4da6pJ3jXoTrV2NoaoKKtW5XXeCPz8T+dUpY6aeNXWL0QIiZ/KiThCUOX2uXKD5UWrmqqTNPHd2g0v30MqVA/hB+tNrLM9tWuMTm6ADbyquzhCFAbfnvUOL4z1WHADMrO0LkidxOpBA06ivPy29wA5J5WiBtCLwPDkuOE/aD/UunyqfA7LqJ9bdzTEI5XTwmvvRRi9tScxILjMxBOhjWABVnALYg6GZ67/LSrETRscDyCM+6pzOO4UmeAxiEqWuJcIAEPdDZtIkg7nnzqvieBtAm4bSgSCSEUgCROvLuppwbCNFtl7Og1B128PGmYwBcEOoK5kABEggldxRO23i0AcsYL2DJguU7sq/1q5Gwqhj60+1A0UE9kaiY05eRpnxniFjBXkzIqm5lgqi9gSSW5QBoNNddt6pxfphZLepzC6bikqy9pQQPZJBkMYI02jWNK4tFYB91IJKRcNc4jEeqCllIYJGUsYQNJBAA98b+53igrXD0t8SvBlIVVGhAkStvkDG5Oxoz0ax1teKHNFkDOS+ZiNujGFHXwPWruKYu0cdibtu4ty2UJVhqrFUXQFd+0pEimhhp1dlBd5hab/bsOsdhyI90IOnU1H/ANR4YR+wu9ZJUeWk60iwfprhrF8IyC52hDgZrcEqhJzkMYZua/Gr1/tTsgMxw1nLOVQEGeWOsg6BQ2m5ielA+KTjaj3svB+aRmK4/hmDD7OxkGCXbf8A2/hWDw2GCkBiAT1/Ada0HFeN2/WIttU9SyswaCGGjETOvIbzvShsGWuIZ9nUz+tKXFEYxkVabua79OaV9tCBEfh4VTeEL386Z2bBAPQHvoHiWg02G4natXTO4VHUDlJPUqQM2aS66xoJYT9aXXbQa4qZYkkCSCefOPwpoLoycpzr/MPOKrxbJEsgUFxqpJMKGhv3dcpgVXa7zH6lWHttoz0CWPw3LMGYZRrIntRz1UzpTnh/CoAz2wSDuTO/hz137u+k7YdTmAJBlSAdyGYAkidCJnetNhbFpMNbYpqH3Go0AMidRr3mplcQEELRu4V3C1A9aIUAXDyH3VNF43Holl5cAnMIHcp/E1HhfHBbtX7ZQHPd36Qo5Rrv1rD8Qxpd2MGSTy2BJ08vKh8IOzaN0xYKpbWxx9MlssV7WkZjIjTXtSOW9XjHpdtMVKZpZSJ1ACk5h1kkAa9a87HLQmjeG41rdxSARrJyz46kcqLwmpI1b+y1vCpNm2M4g2lgdnQwu9EBCpMmdvxpPwjGsLQGUELbUDvEA9aKs44uWMAbbeffSYGOGoB+quamRp0xH0/dY44gFYUMxPQd/hXoGCxB2LTsOYE6a9Y8Kyq37g3vFfBiT8qc4W8SB2jpz68++DV9zBSy9x6rTWrqnQse72tT11PdSTiA7TQdZ1P586sTEQYk6co/IUBi7gLHx2/ClMZRRhyiF6c6mh5Eef8AX9fnQbx/UV9bxBG2s+P6600GkaOS6AdiY/Paj8PjwD7LDwI/OlVrEKBBifEUQLunYXXlMx9Kz9Q/caV+BgaLTHEcVQGCDPgNP+VJvSHHNeWwttYCOSxMagxt3718mCc7x8/yqY4aeZ/XxquNrSCmmyhLH262wNi5+zzZgD6vUEyQdCdfH4VrfR24LYm6YJMwsGO6ZpAMLGheB5fnXDbTnc+YqS9zsUPsCgMbOSflegYPj9tFtj7qjdo1iNQFOnnR6ellse8p1U6HQZSD7yrvFeWlrY/+Rvifyrhv2h7zHzNCI3Hi/ZLLIxyflbP0qtYfGNbLPcX1YyjK1s5p69lunLrQnC+EYWzeW56wsbcwHMAllI1y29Yn5Vl/tdr7rH4/nUGxyckP68TT2xyVWVFsAoFaTitjCLfu3hdab2Y5VVmyk7hSEAC7GD360lc2x2VbsiYLST56dTQgx4GyD5flU/7wbkq/rypzGvbePlLOzv8ACyt29cFwiDAJXMEY9kNmkQNZIB86pQXTEgxOYgg7zm5DrW0+3XOkTygj/wA1E4x9iVU95A+ppwe8dPlLLWHN/CEdAy2spnKhDEyO0ZPPWNQPKmudJ3Ec4IpVcxvW4nxSfhM0PcxSRrdU+AP4LS3RudQPRMa9rLrqtKj6cx3frag8e4gjvP60pNZt2bm+Itr/ABFh/MBTGz6PK2ovT/CJ+eanxNLVWlcHLJvft5iCwVhcOkcs28/OptiUJQhl0bafH+la5vQtW2ZSf3lB/wDFU3vQC6fZtWCAOTXFJ7zEfM1Dm0VwkNJLetoe0CBraHtfvjnPfPlV2NwuoAMxpoSefd41Ze9CcUunqSQNiChGnQTPXlSy/wAJupOa3cQDUlrbKIHOSIjvpOQp8X0RuHuKrtmP/wAkbnfKp/A1bxjhKsDcUk9k9TtP1FI3s5uYjyr67Zcn2z4EmosXdrvFBFEJhwtLQYK7hQdAx0+R8N/Gn3pBwK1Zto9i4pBmQjT1jYQDHLv0rHthzGkT30+4f6W3rODvYULbKXfeIJZTAGZe/Tc7UuQO3BzD1yEDSAq+H2f2I7RBKD+UEfWrLQKlgWOhjSPypGmPdVjTQaSDpUbHGLg9qD4irDGkPs8JskjXMoDKIRe/5f0o6zxPIdAdNN/6UG/tDz/CpnYeJq2QqiPXjB+7/wAj+Iqp8YzHz79Pzqhae2N18KWUQSkMx+ug/RqxcO5GzkeBP00rUYbY+dUY3ZfEUu0YWfZymhZUPQsqEDwMEf0rn95Lzur5OD9CTSLi/wDn3P4h/KKEFTsBU7itM3GU+/PfDH/pFRHGLc+0x7wv/cRWcqQqdgU7itAeN2v/ALO6Av8A3afOoHjlvYI5/wBcT/xpEa4lFtC608/vtNIt/Fp+gH1rjcePJE/5f91KK6tdtCiymg468yAg/wBM/wA01EcYuTOYf7V/EUtqS11BdaO/vO7ydh5x8q4cZcIguxH8R+k0MtSNdS61NzO5mozFRGwrhqaXKRaoFq+FQqaUKU1FWgyND1Gh+IqNcqVBTLC+kGIT2brR0MN/MDTrB/2h4hPaCN4AqfqR8qyg3q01BFrgaW/w39qH37bDwysP+mmuH/tCw76FgP4gV+bCPnXlq7/rurt3lUUEVr177bhsQuq2rin91HB+s0Lf9H8C4g20XX3SU1/0kfCvJcN/7m34ivU8B/ligLQpUL/oHhm9k3E8GB/mU/Kl2J/s8X3L8dzJPzDCPgad4ffyNEnallgU0FiMR6A3gey9ph4sp+GUj50rxHoliQSDaJHUFCD/AMp+Ir0w1Xcrg0ISwL//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SERQUExQWFRUWGBcYGBgYGBkaHhgZGBscGBoYHR4bHCcfGBojHBcWHy8gIycpLCwsGB4xNTAqNScsLCkBCQoKDgwOGg8PGikkHyQwLCksKiwsLywsKiwsLCwsLCwsKSwsLCwsLCwsLCwsLCwsLCwsLCwsLCwsLCwsLCwpLP/AABEIALkBEAMBIgACEQEDEQH/xAAcAAACAwEBAQEAAAAAAAAAAAAEBQIDBgEHAAj/xABEEAACAQIEAwQHBQUHAwUBAAABAhEAAwQSITEFQVEiYXGBBhMyQpGhsRRSwdHwI2JysuEHFSQzgpKiwtLxFjRDY4Nz/8QAGgEAAgMBAQAAAAAAAAAAAAAAAgMBBAUABv/EADERAAEEAQMCBQMCBgMAAAAAAAEAAgMRIQQSMUFREyJhkaFxgfAysQUjM0LB8VJy4f/aAAwDAQACEQMRAD8AyuE9IIY2yQxUhR+9BynVve1Hmp66OLOKHrGtk9oRE8wdfltWEwTZnTUDt8tomfMa7Qa0GKslLvrUYwe0c5mZXQqRsILDxBrU0+vkI3E3R+KN/wCFmy6Zt0Oo+VpctcyUvwPFxkAuMM4WTqIOgOpG2436ii8DjhdmAQOXfW3FrYpKo5P5SznwPbdjhW5a5lq8rXCtXLSVQVrmWrilcK1NrlkfTO0C9mRPZufVPzNZw8K0Bgagnny8PGtZ6ZWv8pv4x8YP4Vn14nKIhEZA+uXU5su8bxFeY1zSNQaF/wCgt/R7fBF/b3RZEYZAOQ0n+IDr3UIyiRKkd6nuPKPxo+5/7df17y0EzCV8T9DQRsG1E85TDhb5VcqGYgDskAHnt/56U74JhkxV+zCC6pFyVMTsJkNoCOhoHgSgltjoKLxN04e4j28wPaPZOs6A76HYb1U1Mb3bmMOSDXt6JkLw1wc7oheL4D1d11AZMrRkOw0GkHs/KjVwtwIlxWlWtZXQ7bEhl6NOkbEHuApfieIm6zFrksTJzrrsOaiPnT7DYtDZFont+ozDowgg5TzjT4jrUhhbEwO5XSODnkt4WcLDMvLxHdT3heEW5adTBGYfEQR5iAaVsrdmGbz7XI/emKbYDC3TbLIRmRgSsQHWIIPQ9COYB6za1F7DaUwU5CevjKNRDaSkzqdsmseNG8UyXFymO2AoGuphjBBGh076jK5k/wD6Dkdpjem+NwyuANGjIRrswYkeHKkTgAYVhpJblYq1/ZNiTlztYAIJ0NydP9IFJ+I2L/DL0W7hjnzUkakEERz+tezXsTdRlDW22bbLcHLbLlMeImsZx/hYxl1rQORiQ4JUmAIB0Ma9fEVVY4jIT5Y21VILgXp9auwt6LT9fcPn7vn8a1MVieJ/2ceqzy85P3Cp9kN97v6Vn+HekeIwTm3OZFMFG28vu+XWtjTfxIgDxeO6yp9DR8nsvUitRK0r4J6W2MTAByXPuN+B2b604ZK2o5GyC2m1luYWGnBUkVEirStRK0xCqiK4RVpFcy1y5UlaiVq4ioZam1yrr6pla5FSCoXlyXSCCD0MfraRTNMauQKxzMREcxrA15xvI76S2jqdf/Bq5dSOfTqO6vAjym16Ui07w2NQpkuDM/JhtBHPrtz61peF41lsiCGYMJXSVQxr4c+vdyrDWrGsrHSZjXf86YYLEm0dSQhgmDG+u/InX491Mgm8KQOH07fslSxb20trb4g9zKETXNDHkAIM+BB36j4MylKuA3kgercHMB2C07HtHadJiPGnmWvV6R5LNxdZWJqG06gKQ5So5aJKVHJV+1XWV9NFGS11zHTujU/T41nCyFLcKQw9ZmPWWBWOkDStN6bW9LPi/wBBSW7wELbsuNrisdDzUqD4b15n+IvaJxf29l6HQNcYTX5lTI/YJ5x/u/KKZcR4Yi2MK1snPcjPMN7jsfaB5gfOgXEYZPPX/Uv5U3xPHPXYbC2sqMbGbVTqRkZVnfTUeZFUNQJAYyzvnPSj7q1AWeYP7IHhuHdjcUEK2XRlGsz3mPlVmMuOVT1oAYFlkbNoCGA5eHWau4ZcCPcZ+woWSToIkfrWieOqf2ZUxvqI128jVwf1RSqn9JWdUj1m/P8AAVs7ODV8LbJElELDuOUjTpoT8ay1tSSZVGgjUrBOg+6R1rR4cXUt2ysG01rKyfc0MMp58gQe4jnR6kmm2OqCPk0kgujsyziJjMk8j92TT7g/EUtjtNo7qoYAwCQYzT7MkAa8yvWkvrFJTXnzBHI9a0PBsKrpdVgGU5QRoQQQQaPUt2xmj2UxmzlE4XgymDr7a8zp2uXTnRPGuFsj2ylxuzkYhoIKywZeR2JI5zB12orh9u6U0Qe2p0uGTDdGBXX5VXx7iDLcXPbcAhEPsnLJaG7O65oE8pnYVmSut1LQoBiLx/GELoy6iG2hum2UmkmJkubie0GMTI5CdtRtWix/B7bNblV1B1HPaNRSDFYAWbmZSdJUjVpBggnnoZ17zXR1QRzB2EvxfEbji7nDGdzIIHYA5gHaKQYv0btXv2pzhi0FZI2bKdPEHXnWje+pF7aW211Moo2IB8t6ljcHmAdTKsyxoCPaGvUb1ZaGggVhV3WSvOvSjgC2QHtiIInz2PxirOBenN6yAt0G7bHP3lHjz8/jWzvYE54cKy6Tp4xue4/GleN4cpVlyjUkbR3U2MOa4vjNeiRI1rhtcLT3hnF7OJXNacN1GxHiNxRRWvLR6NYqwysJRsoYEMNjtqG+VPeD/wBoJVvV4oagx6xR05sv4j4Vo6f+INcB4gr16FZ82ic0+XPp1WyK1ErU7F5bihkYMp2IMiula1AbyFQVUVErVpWolalcqstcIq0rUStcuXkVtROwnz0qxbJ5Dv8A1zqCx+X6iilCgaiWmdoMREKdRymdNu8V4NemUUAOmoPdEd+nn3bU84TFlgQGyhrZIMSVz7xsNfHnsRSdbwULEzz5RroZnXTr0pzwIZrhkr2RANxwmVSeyQCCZBnQA78t6OMZFJb+FqLJYswaxk/aSzQBlVgYAI6CNQdz10p5hBbbM1sg65WMzqukfrrQGExdp3uZ7gd3f1Ya2ZDjdIOUZjEGRMa7EGn/AKgAafHr399ej0gbZIN/hWLqCeDhCla5kokpUSlaVqmsj6cp2LJ/fYfFZ/A1kFu3AEBCxBy6cj9a33ptaH2YGBIuLHdII+hNYL+8Cy20LaICBIOkxWLrG3Nxa3NG7+VzXKcFZwyHqD9QfxrW4zhE8Owr+pUwxkhgTHq7gkry5eFZMH/CoN9Gn4iI+FHevvJas63FRiSpkERBU6Fj15CsrWQuk2bTVOv644Whp37d1rvCcIC7qfZKnQ7bgbbc6+xeC9SqKHhZbKGkhRA7IPIabHrUeHYshnZf2jBGOWCsmQfaKga/iKvxmOW/bRlBBBZWVgQyNoSrA7HWroFzADCqO/SUuwwaWICtsey4bkBss/OtXgcUnqhaJAuCzmKHcLqJ+Iju0rJ28OCzSAdR9BWnscLttZssVGa0soRuOyVIHiNI2MDoIZqg4NbfdLiokpSlppTtsdfehvdJ94GKa4XB3SjG2+V0ZXGmj6OuVwPaWCdtZgjUUsYlfVM2ZQSfbSZ7LbC3PzIpvhuLLaUu5OQlAWCkBAcxzMDqFmBPKekmh1DmOYdqaxpBytTw7HJCwZIZRoy+MakGfKq+OXA13xQRII2LbTv4immG4cj2LZe2jCU3APMUm9J+CWs65VykBXUrIyspOo6aEiOhI51keIHPK0ntIYoYnh1wMsOCSG1KgHbXVY1oUs63hnUFCDJBYkMAI3EsCD5QOujK5xbVM1thGb3CZkbSrET5VRaxdu9f9UcpLywU7EKFBiQNiRy50wEgWV0gaa290BiQpS/qAdYkQZ9Wu071XisKyCEACZwRBjVnzHSI1YnXvo3iHDFT18Zlykx2iRGRTEExBk0Neum0vqyWaGkEg7Z5AzARoIGonQb83MduooJG06ihbrdoi4uhA1MQIk6xprr8KU3MCrSAd2jQ/lTm7iEuFhI1iIYz2ZJ5Ag67dJpa2HMmGM5oBMGOmsTVlnBVR3OFRxDF5ozJlISNFiY5mJFZjGejyO+Yz2txp0jpPLrWpvYwHcAHLG/Oe+KAxdgFgQRrHIaED85psbWmmkWEMhN2Csel2/g759QSBppup5QQdNx41seDenVq6Ql4epud/snwJ9nz+NA3kIGo0nfz7/zmlPEOBC62fNHKI7zrM945UcbpIf6Zu/7UiSNkn6h916TlqJSvM8D6Q38C/qwfW2x7jfDsndfp3VuuDek1jFaI2V+dttG8uRHhWnBrGS+U4PZZ8umdHnkd0wK1ErV5Wo5auKsvFSNuXSrw8mh1AaSTliIG8nby61YVHd+hXhiF6VG4bUgQI5zy76stW8zAZZ106k7QDIA5HWBoDQqXDEEaaT40QjzttGomeR/UUN0pTawl7Cn1kG3mzKM8MdZUkblGyqwzdNRI21voxiLuItN/iPVi2oA7Mwg+AkAKCdYB0gmRirF9bpRHdRsqsS0IsRA5hRHLwg1O1NsyrTGaY0EAxv7ykQYPWI3pjZ/DduF12ukh8W8V17r1rBnMgIYtuMxABMGJIGgOnICrSlYLgPpG9u/qJW5JfQ6CAZHfEwB1PWvRMndHd07q9FpNU2dlhY88BidRWX9OV/wv/wCifjXn5uIbaDKQwDSddenLxr0b08WMJ/8Aon41gsRwPIiOLk5i4gE6Zeo76raxzfFbZ+i0tCD4RpGoR9ltn91vkR/WneLZfs2Gy3VfQkrIlDBkRPfSRR/hrf8AC2viaj694VZUiYAIOkz0IFIfC6QgjobT2SiO76hO+EJ+1J/dP1WreOWRCnKDvv3Aag0JwuwSzgAIWRhmU6iSNRI3mDqeVWYkXvVhboDsC3aQRmWB2ip9k8ulEf64DkvlpISvDBSxhWG2zzy6QsfGtLh8VcQWhkzWWTLOmZGg9oiYKnQaagjmDWdwbQ5kEeX5TWvwTA2VH7sx3awY8j8KPVgBoo9UMXJtAX76tZwv7T3mlWERpc2ncRHxpnw5VYPsQQJgz97egcRgVCYcgsCxkkgHXIxkSOo+tX4jh1wp2bjI8h1Om4zAAjZlIJle/kQDVQu/lmu5/cq88EVfYfstPb4XdW0jLctkEoQPV5WExoXVgTr3Up4xfxAOYohIjMA7mUJIJGYdlhvGo075DEekiC0qHLoUmcwOhHVdfjQHEOMJmBLAAwgMgiWJgSDAJ7+ZFZsQfbtw64ViStmFcMeM9veJb3TG3WKlcQXHJUj2tDAYeyJ0Oh5iruJcItqLJCZc25UkT2SeR7qWfZitzOhcspKwTMhgp1BIBjkdx5mrLJBK3cPoheC2gfRcvq/7UEq286uvuLsJIiOVCcRxbZCLghgSDl1B7XZPUErBiOfOp4m+4a4WUgHTVSI7KjUiRtQ+PxaXJaIYEggiGBUwd9Y032IqzE0WKSZHUVJ1DoY3ASJXnrOhid486VpmkxEhjzYCeWkmR3Ua9gQzLIKkEanZpBGvLu7hS+1cIYkAntTGmpHIa1ZAw61XJtDG7+0mDHa7/pX2Mt9oEHeDz3y9x12r7EFM5kcjuPCo4pCGAGx741Kyeo503JIQGgqS4yQ0SCCBp97XfwND3F0kHSfxPQ9Iq+6YAB1M/wDV+c0PdERGmp078x6dxFA0ZXOdYARRxiDDi2T2/WOxECIIIEEmSZ5VlcTwYSbmcg6sI5RHOfnT1gQASNMxE6xz5n86Axa9lo+630FLbE3PXJKJ0hNX9FuPR3AYlLQGJuB20iBqB0ZveO3LkdTTP1VMFs6DwFRNityPytACwXO3EleBqCxg8hznz+ETXybeHIn8I0NfWnhgRPWTB7XPy8asuW4iNyevLr9K8cV6Rc79+un16cq+RAdpFcDZeevdNWQRyg8hQqVYixP68aOw148x8No57+B/Q1Xq08jz5cvxorC3Y/XyHnFKcLClbX0Pe12vWOEYqO0TPOcoU8ljNtz12rcYLiiXGdQ2ZUAl9BrrMjSNI1569K8mw94KwOsbkTHd0g9Z5x316L6PcNs37H7K6yHmFyyI2mQZ3351q6GdxG0Vj3Kz9VEP1G196epOD0++h+tea/aLkLK9kliDJE8jXqXp3Yy4KNTD29dz5zXmf20lFQkEKXgE7SZMVcnG4g1aLSYYcpiv/tbfWGgf7Yqsz2ew3tA/WiQk4W30Ob6inOEwFr1dsxlbMgkaaGZGnlSnT+ELrqrDIfFNWqOEYhQzM3ZVUYknQAAiSTRfGLYYW+Y7RBB8Odcs4QC4VkspUiCSRqehmqjwlbcJaDDM2irqASAIAYwoPdpUGS5g5yAx0C0coRLZzMMzxA0zE/U0zt8LDrau9oXEDAMDBKyZUxoVPQ0FiMFctXGDmDA0Kk9fuiKMscUyLbRrbMrgj1igkKzMQAw3Ubdrai1Do3sBb3Qsa5riCiBiLjWrGaSqHQlD91hAjx7tqux/GVQZ2DMoyhiqnsDtSxXeBpMTvPI0VYxNs4ewPWahmlTpyfaalpmYAgjKvOebVTGQ4cZP78q/IPIDfQKy/dXKkEHW3z7xUcVh1fslRBGug11oe/hCwHbOrIO1BjtAdJ0qq/gnEhHVCCrAqo1gmVM7ggnoeYriQRXVQ+9t9EzxWEu5LbZlOugl11ytqdTyFApi3R9QMknNrqGATLEwCCJ37t6Jv+kYNu2hC9kkyZX3WHManWhMFjka6EJHbbMs6qQuQHXbmNPypEW8MdvFZPsmyFpLdpRHFuKKyvlLQCN9fcUbjelXGADmYHQ68iDTT0kwVtTcKKmmoKae6v686X4jgX7O6yEKAxOWSJJ7RI5akmnaSWNsTHng++UrUMe+ShygnRgGIbaJAXcGd45gga+NB2cTBk/enSZ01001PdRJusucGMvZDSdt4IPPXTXrQti+BqdBmme4azWiKp1H8pUTyqrsZ4B5NoD3jlVeJBVl33BHPcTz8TzqV5f2m+na6HmOoqjFSCupOxG3MTG460yqI/whtVYty0SP1mJ+sio3bIIBGmp5R73l3U8w2KT7JcRtH9ZbI7MyuYyZ3Ea/Ckt1dFjme/r5UiOQvJBHBr645THs2gG+Vc2OHqFtldRcZs0trIIiNuW9JseBlYz7jHlvFHvciJ6nr1PSaHxtpfUF9c0spnaMoPx3ohTfuoNn7L2W1heyvgPpUWw1NMLZ/Zp/Av0FQuWqtslWMWL8vC3rpJH1o0YaXjMCAN50kakCQN+hFRsLI3EmevLqWgQZjsk+zqOZswludAdWIEEGdfDy+Ou1eYJXolU8zsOvd4a+O1fC3pHOfP8AXnU3iSIBjSRB+m46a1N2Xu15ySRHjpr+HKotcuSBMQ3LMRB3mRBOXwnl31aABuQY5Tvv0MjUd29VO3jA6Sfjz6VED9bafr6UK5aXhOFsv7V1EGbL+0zgcm1IUhRAaTIGvgDvfRDg9q3MvaZ91dLwYsCd4O0bA7kHXu804PgrjQFKySSbecSR1ZJEbwDM9xgCtFZ4aBJth7YkAqdAe8Dl8Ku6csab6qvKHEUt76c4b/BNue1b/mFeV2bSRrE5m3PhH4/Gn3q2y5fWgD7rAAfKKGPCHjsqPG2+uvPth9a0fEJ4SY6YKKkR/hkj/wCzUf6fyplhfSRURVBHtJOa3Oik9y9aWtnVBbIuBRm1a2GJzRztuOn3KHZJ2a2YIiWZCY7nUQduZHfSnRMlFSJzZyw+VN0x03GK5XhCQqkAk8hBYkdPhRfDeLI920WzW8txcwcZSu3XQ7UuwtwoZZHA11C5v5JruM4ipC5LmUz4H4MNPrXPit20HFV8Lmy53FP+P4pTfu5bgdSFgyP3qowv+UB/FHxNITi7jM0lW0WZBMjXowq9MMxW26uUK6EL7LLmkgqeuoBnSedC2F0ULYzmkyWUPfuRDIVW3luMNZ2XQwdRpVz2Wu5gbjKwCEOvZIILeUd0azQd7jBdbaFgcmglGXSDABJ18K5a4tlDNGeAgISCwHak5Z+XPWKa8NLDYoqHEWNpTG7xEiAZADpP7NiYDDmuh8Ktv8VAJYBnHZHZUggE7wTJjn3T0oB8evX313Ee+OtFWMUpYwQRHI0t8X9wPRH4hLdvqvsTi1zJJA156e63WpBgUcqYIcEERpovlSy6dRBMk76E+yes1fbwZeCGOfNkBmJDZdxEHWNxTZBTbdwlh1nHKru3WPrCSpPMld+yD5eVH3eMNZs3LDNmDEsCyyRPKR0Gm06amg+J8Iu2Q5eYmNMpGqgzoZ2oPil5mJBQgidtdJMeZEGKRt0+pA25bzjuKR7pYnebn1V32yS+khguoB0jMdQdetAWmXPy9ob+I60RYuiGDSpYLAOkwWOnfGtDpbBJBkjOBBM6GOvjVvNED8wkXnKZcW4ILS2nUnNcRmOZSANRtEaa0CeF3mRbgUsgIGbT7pMRM6Du5V9ieI3CVQ6hFZV7RECR1B7qb4Li0YUWTbJbNOdc22UwCII0X4wTpWe5+ogY3qbz/wBT7cBW2tilfQwK+VnbzAgSNoGx+8Tpp30ywXBPW2XuDMAhUaAkSW5xB2jSu4NrbYa6GyhwbRUlTtnbMA3LcVZw7CscJeuJcKhHtgqNjL5QSQQdPwrp9Q7YduCHAX3v/dLoYQHAnIIOFn7siPE/U0Jiz2Tv7J69KMu5pHPWdu80vx10KPZJJBGg5x8q0dwAyqRBvC/Q+EX9jb/gT+UVXcFEYYfsbX8Cfyihr9DFlUH8r8uWbgzLJgA+1G3wEkabePU1cSTvAB8q5YwWYiOeojX49PPuqw2TzM6jl15fhWGaW2rFtvlY5Sy6A6GM3u+JHfVKkiTMaRHd+VWrBBUA7bdOvhzNfYy3BLE8+0BA1OvLQDXaBHyoL6LqVAbvB/WlXtf1BGkAco1GxGvgeW5qsKJjfqK4V20rlC0/o9x+3aQq5ZgSSEKqe0Y1zHYkzptz51qDxC25hHDEgmF7Wgjp415dbt8+Yg1q+CSAfVsEuMmx9X2jMx2dVG8EmRJ02qxGc0lPHVaJrRPKhnwvTemBF3ojeEj86qN1+dr/AGsD9QK0Gsb6qqXlBqbi7O3mZ+tFYDEs11FeCpYAyOVRbFr7yOvis/yzVScWtW7iOTopBIgg6HoRTDQHKjnom130jwmHxWIw+M9dhXS6/qHW2r2WsggWiVVS7ZlkkgkmWhl0VSsbcz4m3h3FjK+ATFF7SFwXL5SFMsDagFgYmNzReD9LMFcS5bu3cNftPdvOExataNsXbj3MqtkcMozAe6RB5QBb6K4CxZx9m9YxNi7h0wTYUZby5vWG616MrGcuuUak7T1qgJKNgq4WYyEkb0VzILirbNtoK3FbIGB1BDK0HSqW4Ldtgx6wDoQrAfIH50w9HOCX8MOG+vtuEtDGWrqqi3haa/cLozKuaUdTlLLoOo1orH8GCXcLhExV60pwuLVbnatn2x9nDKCJCS2UdklU6TVjx75H58pPhEcFZV8C4jVTBnUMnUdCOfWrMOGVmLIYIA0hpiTsDPPpWgx/EGW5CM19LWPw+EuM9u1bVgUFu6gCkXGuZ5uZwFHaO6iKlinUvi2vhXCY21gsOiLkAFzLlZjLSArFjoMxG4kQw6gEUVHhuCz64VSslir5xodx2hEBh0qtsGGLKzMYIIMwQRsZWDWi+w2/tH2Yo4vevuWOwwyytr16N2iOy1ue8EEa7lB9otnKyOwDCYZFMQSpBiTIKkaEiubTryjdJTQNteqAuuZB7USYiDyP3jR+CxLAoTGTPL5jBBBUggrIjeu274yZZssNYnMhEgjck66131JyFcjGTurI8bd60bgXgtP4EIka0hzfwpp6RcWtXUcWxqSNmkHsgc9eVZ7ieIR52MAgyI2JB35aHWo3MBBbXf7yuOXWI+dX463nJKENCn2SrajlGvXpSdPp26VoY02PVNmnOodZ5UMJYVgwUDXJERuSRVTYPK2XT2gNNxtrvodflUltEBiZBXKR7vUchQ9m6xbnOYakzrp+7THbtxPRQ0s2UeVYcG/tSSBmHu8ss6SDzppwjiKIALj5SGEQRsUIkg9xHzpcmNADK3tQ0QGEmRv3ULiWJK9k6RynlvpSZIzMCx5+idHIIXBzOayr2Cm22ozArGsGC5kjyI+NUXMXkX24ViJknXK2nPWO+ajeuDKusagRt735GlfHAAUMBpnmeojYx8qJ4ptmigDrI6UrsXiiFBRhBO5E8yOs8jypDjLJZjEMSq6iJPZGsTI8xTO9xGLSWiDlPbEKGgyy7lgeVB3rfaXVfZTcgH2V5Haqgke4nd9kxzWADb91+g19NsBbsoGxdmVRZCtnIIUSIWSSOm9KMX/adgBOV7j6T2bTie7thfyryXEWu02nM/Q1Eoe7n9BWk0ALLLAVLALaZgc5DQzHKIBaFiAwjc3NiRC7azQ+Ox/aylVIiCIAmOcjv10JjcVXgOzcyi2bpYlVUTm1MDbnHPbu5V24ytoo0jYDXqPEkaVgE5ytQIZ7kNliDAAkAHw1302PfRN7ByTqSFJ7tORM7freqlw2YTrOnON9v6efSuKrGdTy0PdXEolUbA3A0HTu5+dQZIPQ0xR2YZQp0EHSJ7+871xrwKFXUGBoY9nYgTrMmPnXAqChuGIC6yQACNSQOnXTT8K0i4BROs66EdPpS3CWco0iCNj/AFo0XTXeIAaITBCSLBXXtRsSPOo/a7q7XH+JrpB61WwNObJH3IUOhf6KwcZvj358QPyqFzjFxhDIjeRH41zKelQZT0p4mbxvKUYD/wAUO11TvbjwNVsto7hh5A0THdXBanlU+U/3BRsd2Khhrvq/8q/ctfwM6R/tIphb4/igmRcW5X7pee/3poN+GuRIU+OWaHbCMN48wRUgAnFfYriCObWi/wDV2KMl7WEvElWLXLClmZPZcspUlhGhmim9NifWG5gbZN1kuXCl27bJuIUK3F9oW2BtoYAg5dZrJphP0KsFphszDzNF4R7FBY7rc2f7Q8N663ffDYkXUvNfLK9t/WO1v1JL5guyaBUyjSlln7OFVbdxiozQboVXOZmcyAY3Y+VZxblwe+fMA/Wi04teH3D4r+RFMicIzZv2/wDUuRpeKC0AwIbYg+GtQPCqTf3wfesW28JH51evHkETauL/AA3D8hpVjx4j+FI8KRMxYuLs7DzNcuPcPtBH/iUH6RQa+kVv795fFVaPqTReE4qLglLisB9604/KiDmOw0/Kja8chRuXyFaFKwN1dgBOnszBpZhj2tDJzDQg76UZi8SzesIymMqnUgQM2oJEbx5UDgyc89n2hsynp30JPKa0L57hzTA2MjMNDI86+xpByyDplGxO2lV3ic0lWA13G0xVeN4naDDtiYUQDJ22gV26uqMBWXbgyLB5x/z6eFLeMkDIYzTPMjZtNjHyotr73AuS1caOZUAe1O790VN/R69ejMqW455iTvOyiOdV5HAtpG0EFJsWV/Z+0OzpENHabqRUb6dpYYewm8g+yN9wPia01n0NED1l0mPugDSZjWepo+z6M4dd0zfxEt8jp8qrEhNWZv462WMEsSToNeRoW3gL9zUJdIPUBPrFb+1ZRNFVV8ABXXepdM52EDYwFmuG8Gtsxt3fXWjurWl9YYIzA+xmKhAxnrAMQQK8NgWQfs2S5qSsghjA1BWDo0ba+daez6LQPWozJANsjVlyNBJHaZxtAkgDlvFBY7gps2me4hNm2Azlcm7Qqp2zJMcpME6GsYTh/lGVY2rGX0uIxUgqSTIO+vjRVi56uVZP9JkHTcN01phwPh74m8931YjUhFkKNNEXL00aBEnlrFH4zhx1hiVAEMfaHKCQY25R86c5/RTRSTEDslkUqk+ME67/AC2iuAdrUhWj2onu22FHvbMCBETzjaPI1G3cF0lHQFpMHUD56693gabH5ihIURw5LkZcpjmCv4adNtKcYL0bvNoELfCgjggFlY8N9uWtfWeNXUOmbyNRqIJWnFZVqCSMjK0I9EGEKzKrnZSygnwBNLMdwC5bJzIw8jXp/oNft38ErXf8ybkg3WBEEhdmEaRXn+J4tizuxI5SSaziZWHJCttLX2K4SE4cjka76ujHxd075fhT30Z9HvtTw5AHPKAPrNG6WhZXFtLOWrS8xTnhtzDKe3bJrUekf9nlm1bzWiwOu5maw9vhjF8uZt+pH9BQGpByVzHgiwvS+E8EXE2hcs5baAkQQskjxU6a/wBazHpC+EzMrWyHUlTyEgwefdW39EsILGHys0a5u0TIJjck93zMVjPTbg9gM1xWtyxJPaGpJmd6V4EYDS276pbJiXkH7LFYtLM9nSgHC8qMvYdJ0IPmD9K5btoNyB+vCtBltGCVzqPNIMEcpqprpHX4U7tYiwN3A/0ufwrty7Zb2ST4KfxoxPIDVn3QGJh7JD9sI5fKu/ajzUeZijrwH3Wjfbag7ly2/uE9OX409sp6uVd0Y6BXW7Yfp5a00wqRtpodvy0oXDWJGi6d510/80QrDry+FX4XglUpmkBLb+NuTcFsQGMdsrGh3AVZ+dAi64bW6RqD2EHxkzUMbiu0wBG5+vSqDcAEmTsI15zIg7ChdISeVwbjhMcNgkZyXLXJ+8SZ21PKm+BuWhpbyD+ED8KzQxmVSoXtNAB8e/WicBija0AE82LHXyA/Gg3t6rgHHha5LlXo1ZjD8WuNJlAA0CFJ5DqY59KJQYh7bslxjlBJj1axoT0BI0J57ULp4wmthecrRgV8xjcgeJisxasOwBm80xuzEfAmBULnBTBb1WsamNdufOku1DeycNM7un9zilkaG6k9MwJ+VCPx2yTALMe5H+sRSfhvC3NlGyiCikba6D4U04XgimfNBmIgg9aGOUPk2LpYDHHvT3iHp9Y9TntOq3idEh9WkBtAsAwTvuNZpNisRe4pdW0oW3ZU59eo0NxzpmIkgL398jH+uklyNdNfl5cq9D4Ii2wAh3gmAsnTnvt0qozTMhst5Qh18pxY4WuHtrbsgupgmQDqJzE92um8a91JuIXVzMFiMx05b/A6c++n9vE6HMx1258ucHQ1meK3puXAOvhpRRx5JKm7S9sKJkdfry31H9akqrqAJA7tu/uqtQZOv4da6pJ3jXoTrV2NoaoKKtW5XXeCPz8T+dUpY6aeNXWL0QIiZ/KiThCUOX2uXKD5UWrmqqTNPHd2g0v30MqVA/hB+tNrLM9tWuMTm6ADbyquzhCFAbfnvUOL4z1WHADMrO0LkidxOpBA06ivPy29wA5J5WiBtCLwPDkuOE/aD/UunyqfA7LqJ9bdzTEI5XTwmvvRRi9tScxILjMxBOhjWABVnALYg6GZ67/LSrETRscDyCM+6pzOO4UmeAxiEqWuJcIAEPdDZtIkg7nnzqvieBtAm4bSgSCSEUgCROvLuppwbCNFtl7Og1B128PGmYwBcEOoK5kABEggldxRO23i0AcsYL2DJguU7sq/1q5Gwqhj60+1A0UE9kaiY05eRpnxniFjBXkzIqm5lgqi9gSSW5QBoNNddt6pxfphZLepzC6bikqy9pQQPZJBkMYI02jWNK4tFYB91IJKRcNc4jEeqCllIYJGUsYQNJBAA98b+53igrXD0t8SvBlIVVGhAkStvkDG5Oxoz0ax1teKHNFkDOS+ZiNujGFHXwPWruKYu0cdibtu4ty2UJVhqrFUXQFd+0pEimhhp1dlBd5hab/bsOsdhyI90IOnU1H/ANR4YR+wu9ZJUeWk60iwfprhrF8IyC52hDgZrcEqhJzkMYZua/Gr1/tTsgMxw1nLOVQEGeWOsg6BQ2m5ielA+KTjaj3svB+aRmK4/hmDD7OxkGCXbf8A2/hWDw2GCkBiAT1/Ada0HFeN2/WIttU9SyswaCGGjETOvIbzvShsGWuIZ9nUz+tKXFEYxkVabua79OaV9tCBEfh4VTeEL386Z2bBAPQHvoHiWg02G4natXTO4VHUDlJPUqQM2aS66xoJYT9aXXbQa4qZYkkCSCefOPwpoLoycpzr/MPOKrxbJEsgUFxqpJMKGhv3dcpgVXa7zH6lWHttoz0CWPw3LMGYZRrIntRz1UzpTnh/CoAz2wSDuTO/hz137u+k7YdTmAJBlSAdyGYAkidCJnetNhbFpMNbYpqH3Go0AMidRr3mplcQEELRu4V3C1A9aIUAXDyH3VNF43Holl5cAnMIHcp/E1HhfHBbtX7ZQHPd36Qo5Rrv1rD8Qxpd2MGSTy2BJ08vKh8IOzaN0xYKpbWxx9MlssV7WkZjIjTXtSOW9XjHpdtMVKZpZSJ1ACk5h1kkAa9a87HLQmjeG41rdxSARrJyz46kcqLwmpI1b+y1vCpNm2M4g2lgdnQwu9EBCpMmdvxpPwjGsLQGUELbUDvEA9aKs44uWMAbbeffSYGOGoB+quamRp0xH0/dY44gFYUMxPQd/hXoGCxB2LTsOYE6a9Y8Kyq37g3vFfBiT8qc4W8SB2jpz68++DV9zBSy9x6rTWrqnQse72tT11PdSTiA7TQdZ1P586sTEQYk6co/IUBi7gLHx2/ClMZRRhyiF6c6mh5Eef8AX9fnQbx/UV9bxBG2s+P6600GkaOS6AdiY/Paj8PjwD7LDwI/OlVrEKBBifEUQLunYXXlMx9Kz9Q/caV+BgaLTHEcVQGCDPgNP+VJvSHHNeWwttYCOSxMagxt3718mCc7x8/yqY4aeZ/XxquNrSCmmyhLH262wNi5+zzZgD6vUEyQdCdfH4VrfR24LYm6YJMwsGO6ZpAMLGheB5fnXDbTnc+YqS9zsUPsCgMbOSflegYPj9tFtj7qjdo1iNQFOnnR6ellse8p1U6HQZSD7yrvFeWlrY/+Rvifyrhv2h7zHzNCI3Hi/ZLLIxyflbP0qtYfGNbLPcX1YyjK1s5p69lunLrQnC+EYWzeW56wsbcwHMAllI1y29Yn5Vl/tdr7rH4/nUGxyckP68TT2xyVWVFsAoFaTitjCLfu3hdab2Y5VVmyk7hSEAC7GD360lc2x2VbsiYLST56dTQgx4GyD5flU/7wbkq/rypzGvbePlLOzv8ACyt29cFwiDAJXMEY9kNmkQNZIB86pQXTEgxOYgg7zm5DrW0+3XOkTygj/wA1E4x9iVU95A+ppwe8dPlLLWHN/CEdAy2spnKhDEyO0ZPPWNQPKmudJ3Ec4IpVcxvW4nxSfhM0PcxSRrdU+AP4LS3RudQPRMa9rLrqtKj6cx3frag8e4gjvP60pNZt2bm+Itr/ABFh/MBTGz6PK2ovT/CJ+eanxNLVWlcHLJvft5iCwVhcOkcs28/OptiUJQhl0bafH+la5vQtW2ZSf3lB/wDFU3vQC6fZtWCAOTXFJ7zEfM1Dm0VwkNJLetoe0CBraHtfvjnPfPlV2NwuoAMxpoSefd41Ze9CcUunqSQNiChGnQTPXlSy/wAJupOa3cQDUlrbKIHOSIjvpOQp8X0RuHuKrtmP/wAkbnfKp/A1bxjhKsDcUk9k9TtP1FI3s5uYjyr67Zcn2z4EmosXdrvFBFEJhwtLQYK7hQdAx0+R8N/Gn3pBwK1Zto9i4pBmQjT1jYQDHLv0rHthzGkT30+4f6W3rODvYULbKXfeIJZTAGZe/Tc7UuQO3BzD1yEDSAq+H2f2I7RBKD+UEfWrLQKlgWOhjSPypGmPdVjTQaSDpUbHGLg9qD4irDGkPs8JskjXMoDKIRe/5f0o6zxPIdAdNN/6UG/tDz/CpnYeJq2QqiPXjB+7/wAj+Iqp8YzHz79Pzqhae2N18KWUQSkMx+ug/RqxcO5GzkeBP00rUYbY+dUY3ZfEUu0YWfZymhZUPQsqEDwMEf0rn95Lzur5OD9CTSLi/wDn3P4h/KKEFTsBU7itM3GU+/PfDH/pFRHGLc+0x7wv/cRWcqQqdgU7itAeN2v/ALO6Av8A3afOoHjlvYI5/wBcT/xpEa4lFtC608/vtNIt/Fp+gH1rjcePJE/5f91KK6tdtCiymg468yAg/wBM/wA01EcYuTOYf7V/EUtqS11BdaO/vO7ydh5x8q4cZcIguxH8R+k0MtSNdS61NzO5mozFRGwrhqaXKRaoFq+FQqaUKU1FWgyND1Gh+IqNcqVBTLC+kGIT2brR0MN/MDTrB/2h4hPaCN4AqfqR8qyg3q01BFrgaW/w39qH37bDwysP+mmuH/tCw76FgP4gV+bCPnXlq7/rurt3lUUEVr177bhsQuq2rin91HB+s0Lf9H8C4g20XX3SU1/0kfCvJcN/7m34ivU8B/ligLQpUL/oHhm9k3E8GB/mU/Kl2J/s8X3L8dzJPzDCPgad4ffyNEnallgU0FiMR6A3gey9ph4sp+GUj50rxHoliQSDaJHUFCD/AMp+Ir0w1Xcrg0ISwL//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507194" y="2895600"/>
            <a:ext cx="4495800" cy="2308324"/>
          </a:xfrm>
          <a:prstGeom prst="rect">
            <a:avLst/>
          </a:prstGeom>
          <a:noFill/>
          <a:ln>
            <a:noFill/>
          </a:ln>
        </p:spPr>
        <p:txBody>
          <a:bodyPr wrap="square" rtlCol="0">
            <a:spAutoFit/>
          </a:bodyPr>
          <a:lstStyle/>
          <a:p>
            <a:r>
              <a:rPr lang="en-US" b="1" dirty="0">
                <a:solidFill>
                  <a:schemeClr val="bg1"/>
                </a:solidFill>
              </a:rPr>
              <a:t>Registration Due Date:</a:t>
            </a:r>
          </a:p>
          <a:p>
            <a:r>
              <a:rPr lang="en-US" b="1" dirty="0">
                <a:solidFill>
                  <a:schemeClr val="bg1"/>
                </a:solidFill>
              </a:rPr>
              <a:t>January 30th</a:t>
            </a:r>
          </a:p>
          <a:p>
            <a:endParaRPr lang="en-US" b="1" dirty="0">
              <a:solidFill>
                <a:schemeClr val="bg1"/>
              </a:solidFill>
            </a:endParaRPr>
          </a:p>
          <a:p>
            <a:r>
              <a:rPr lang="en-US" b="1" dirty="0">
                <a:solidFill>
                  <a:schemeClr val="bg1"/>
                </a:solidFill>
              </a:rPr>
              <a:t>Payment Due Date: </a:t>
            </a:r>
            <a:br>
              <a:rPr lang="en-US" b="1" dirty="0">
                <a:solidFill>
                  <a:schemeClr val="bg1"/>
                </a:solidFill>
              </a:rPr>
            </a:br>
            <a:r>
              <a:rPr lang="en-US" b="1" dirty="0">
                <a:solidFill>
                  <a:schemeClr val="bg1"/>
                </a:solidFill>
              </a:rPr>
              <a:t>February 14th</a:t>
            </a:r>
            <a:endParaRPr lang="en-US" b="1" dirty="0">
              <a:solidFill>
                <a:srgbClr val="FF0000"/>
              </a:solidFill>
            </a:endParaRPr>
          </a:p>
          <a:p>
            <a:endParaRPr lang="en-US" dirty="0"/>
          </a:p>
        </p:txBody>
      </p:sp>
      <p:sp>
        <p:nvSpPr>
          <p:cNvPr id="13"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State CDC 2020</a:t>
            </a:r>
          </a:p>
        </p:txBody>
      </p:sp>
      <p:sp>
        <p:nvSpPr>
          <p:cNvPr id="8" name="TextBox 7">
            <a:extLst>
              <a:ext uri="{FF2B5EF4-FFF2-40B4-BE49-F238E27FC236}">
                <a16:creationId xmlns:a16="http://schemas.microsoft.com/office/drawing/2014/main" id="{B706445F-69F3-485F-AE55-822304B55048}"/>
              </a:ext>
            </a:extLst>
          </p:cNvPr>
          <p:cNvSpPr txBox="1"/>
          <p:nvPr/>
        </p:nvSpPr>
        <p:spPr>
          <a:xfrm>
            <a:off x="1421094" y="5203924"/>
            <a:ext cx="6172200" cy="461665"/>
          </a:xfrm>
          <a:prstGeom prst="rect">
            <a:avLst/>
          </a:prstGeom>
          <a:noFill/>
        </p:spPr>
        <p:txBody>
          <a:bodyPr wrap="square" rtlCol="0">
            <a:spAutoFit/>
          </a:bodyPr>
          <a:lstStyle/>
          <a:p>
            <a:r>
              <a:rPr lang="en-US" dirty="0">
                <a:solidFill>
                  <a:schemeClr val="bg1"/>
                </a:solidFill>
              </a:rPr>
              <a:t>****District CDC’s will be from Jan 13-18</a:t>
            </a:r>
          </a:p>
        </p:txBody>
      </p:sp>
      <p:pic>
        <p:nvPicPr>
          <p:cNvPr id="1026" name="Picture 2" descr="Image result for FORT WORTH">
            <a:extLst>
              <a:ext uri="{FF2B5EF4-FFF2-40B4-BE49-F238E27FC236}">
                <a16:creationId xmlns:a16="http://schemas.microsoft.com/office/drawing/2014/main" id="{110C6588-A545-449E-9CCC-14C8FE4D9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74" y="1891364"/>
            <a:ext cx="4073327" cy="249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28600" y="990600"/>
            <a:ext cx="8686800" cy="4419600"/>
          </a:xfrm>
        </p:spPr>
        <p:txBody>
          <a:bodyPr/>
          <a:lstStyle/>
          <a:p>
            <a:pPr>
              <a:buFont typeface="Wingdings" pitchFamily="2" charset="2"/>
              <a:buChar char="Ø"/>
            </a:pPr>
            <a:r>
              <a:rPr lang="en-US" sz="2800" b="1" i="1" dirty="0">
                <a:latin typeface="Calibri" pitchFamily="34" charset="0"/>
              </a:rPr>
              <a:t>Schedule is Thursday-Saturday</a:t>
            </a:r>
          </a:p>
          <a:p>
            <a:pPr>
              <a:buFont typeface="Wingdings" pitchFamily="2" charset="2"/>
              <a:buChar char="Ø"/>
            </a:pPr>
            <a:r>
              <a:rPr lang="en-US" sz="2800" b="1" i="1" dirty="0">
                <a:latin typeface="Calibri" pitchFamily="34" charset="0"/>
              </a:rPr>
              <a:t>ONE OPENING SESSION </a:t>
            </a:r>
            <a:r>
              <a:rPr lang="en-US" sz="2800" i="1" dirty="0">
                <a:latin typeface="Calibri" pitchFamily="34" charset="0"/>
              </a:rPr>
              <a:t>to</a:t>
            </a:r>
            <a:r>
              <a:rPr lang="en-US" sz="2800" b="1" i="1" dirty="0">
                <a:latin typeface="Calibri" pitchFamily="34" charset="0"/>
              </a:rPr>
              <a:t> </a:t>
            </a:r>
            <a:r>
              <a:rPr lang="en-US" sz="2800" dirty="0">
                <a:latin typeface="Calibri" pitchFamily="34" charset="0"/>
              </a:rPr>
              <a:t>begin at 8:00 pm Thursday night</a:t>
            </a:r>
          </a:p>
          <a:p>
            <a:pPr>
              <a:buFont typeface="Wingdings" pitchFamily="2" charset="2"/>
              <a:buChar char="Ø"/>
            </a:pPr>
            <a:r>
              <a:rPr lang="en-US" sz="2800" dirty="0">
                <a:latin typeface="Calibri" pitchFamily="34" charset="0"/>
              </a:rPr>
              <a:t> </a:t>
            </a:r>
            <a:r>
              <a:rPr lang="en-US" sz="2800" b="1" i="1" dirty="0">
                <a:latin typeface="Calibri" pitchFamily="34" charset="0"/>
              </a:rPr>
              <a:t>All competitive events </a:t>
            </a:r>
            <a:r>
              <a:rPr lang="en-US" sz="2800" dirty="0">
                <a:latin typeface="Calibri" pitchFamily="34" charset="0"/>
              </a:rPr>
              <a:t>will take place Friday from 7:30 am - 4:30 pm</a:t>
            </a:r>
          </a:p>
          <a:p>
            <a:pPr>
              <a:buFont typeface="Wingdings" pitchFamily="2" charset="2"/>
              <a:buChar char="Ø"/>
            </a:pPr>
            <a:r>
              <a:rPr lang="en-US" sz="2800" dirty="0">
                <a:latin typeface="Calibri" pitchFamily="34" charset="0"/>
              </a:rPr>
              <a:t>Business Session take place Friday afternoon </a:t>
            </a:r>
          </a:p>
          <a:p>
            <a:pPr lvl="1">
              <a:buFont typeface="Wingdings" pitchFamily="2" charset="2"/>
              <a:buChar char="Ø"/>
            </a:pPr>
            <a:r>
              <a:rPr lang="en-US" sz="2400" dirty="0">
                <a:latin typeface="Calibri" pitchFamily="34" charset="0"/>
              </a:rPr>
              <a:t>Only Voting Delegates will be REQUIRED to attend, everyone will be ABLE to attend</a:t>
            </a:r>
          </a:p>
          <a:p>
            <a:pPr>
              <a:buFont typeface="Wingdings" pitchFamily="2" charset="2"/>
              <a:buChar char="Ø"/>
            </a:pPr>
            <a:r>
              <a:rPr lang="en-US" sz="2800" dirty="0">
                <a:latin typeface="Calibri" pitchFamily="34" charset="0"/>
              </a:rPr>
              <a:t>Officer Candidate Meet and Greet Friday 3:00 – 4:00 pm</a:t>
            </a:r>
          </a:p>
          <a:p>
            <a:pPr lvl="1">
              <a:buFont typeface="Wingdings" pitchFamily="2" charset="2"/>
              <a:buChar char="Ø"/>
            </a:pPr>
            <a:r>
              <a:rPr lang="en-US" sz="2400" dirty="0">
                <a:latin typeface="Calibri" pitchFamily="34" charset="0"/>
              </a:rPr>
              <a:t>Networking opportunity for all members and officer candidates</a:t>
            </a:r>
          </a:p>
        </p:txBody>
      </p:sp>
      <p:sp>
        <p:nvSpPr>
          <p:cNvPr id="7"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State CDC 2020</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3400" y="1371600"/>
            <a:ext cx="7772400" cy="3200400"/>
          </a:xfrm>
        </p:spPr>
        <p:txBody>
          <a:bodyPr/>
          <a:lstStyle/>
          <a:p>
            <a:pPr eaLnBrk="1" hangingPunct="1"/>
            <a:r>
              <a:rPr lang="en-US" dirty="0">
                <a:latin typeface="Calibri" pitchFamily="34" charset="0"/>
              </a:rPr>
              <a:t>Calendar Updates for 2019-2020</a:t>
            </a:r>
          </a:p>
          <a:p>
            <a:pPr eaLnBrk="1" hangingPunct="1"/>
            <a:r>
              <a:rPr lang="en-US" dirty="0">
                <a:latin typeface="Calibri" pitchFamily="34" charset="0"/>
              </a:rPr>
              <a:t>Statewide/ National Chapter Campaigns</a:t>
            </a:r>
          </a:p>
          <a:p>
            <a:pPr eaLnBrk="1" hangingPunct="1"/>
            <a:r>
              <a:rPr lang="en-US" dirty="0">
                <a:latin typeface="Calibri" pitchFamily="34" charset="0"/>
              </a:rPr>
              <a:t>Competitive Event Changes for 2019-2020</a:t>
            </a:r>
          </a:p>
          <a:p>
            <a:pPr eaLnBrk="1" hangingPunct="1"/>
            <a:r>
              <a:rPr lang="en-US" dirty="0">
                <a:latin typeface="Calibri" pitchFamily="34" charset="0"/>
              </a:rPr>
              <a:t>Texas DECA State and District Changes</a:t>
            </a:r>
          </a:p>
          <a:p>
            <a:pPr eaLnBrk="1" hangingPunct="1"/>
            <a:r>
              <a:rPr lang="en-US" dirty="0">
                <a:latin typeface="Calibri" pitchFamily="34" charset="0"/>
              </a:rPr>
              <a:t>Texas DECA Board Policy Changes</a:t>
            </a:r>
          </a:p>
        </p:txBody>
      </p:sp>
      <p:sp>
        <p:nvSpPr>
          <p:cNvPr id="4" name="Title 3"/>
          <p:cNvSpPr>
            <a:spLocks noGrp="1"/>
          </p:cNvSpPr>
          <p:nvPr>
            <p:ph type="title"/>
          </p:nvPr>
        </p:nvSpPr>
        <p:spPr>
          <a:xfrm>
            <a:off x="0" y="0"/>
            <a:ext cx="9144000" cy="1143000"/>
          </a:xfrm>
        </p:spPr>
        <p:txBody>
          <a:bodyPr/>
          <a:lstStyle/>
          <a:p>
            <a:r>
              <a:rPr lang="en-US" dirty="0"/>
              <a:t>Session Topics</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42900" y="1149096"/>
            <a:ext cx="8458200" cy="4343400"/>
          </a:xfrm>
        </p:spPr>
        <p:txBody>
          <a:bodyPr/>
          <a:lstStyle/>
          <a:p>
            <a:pPr>
              <a:buFont typeface="Wingdings" pitchFamily="2" charset="2"/>
              <a:buChar char="Ø"/>
            </a:pPr>
            <a:r>
              <a:rPr lang="en-US" dirty="0">
                <a:latin typeface="Calibri" pitchFamily="34" charset="0"/>
              </a:rPr>
              <a:t> </a:t>
            </a:r>
            <a:r>
              <a:rPr lang="en-US" b="1" i="1" u="sng" dirty="0">
                <a:latin typeface="Calibri" pitchFamily="34" charset="0"/>
              </a:rPr>
              <a:t>Entertainment Friday night  </a:t>
            </a:r>
            <a:endParaRPr lang="en-US" sz="2800" dirty="0">
              <a:latin typeface="Calibri" pitchFamily="34" charset="0"/>
            </a:endParaRPr>
          </a:p>
          <a:p>
            <a:pPr marL="0" indent="0">
              <a:buNone/>
            </a:pPr>
            <a:r>
              <a:rPr lang="en-US" sz="2800" dirty="0">
                <a:latin typeface="Calibri" pitchFamily="34" charset="0"/>
              </a:rPr>
              <a:t> Tentative: Casino Night + MORE</a:t>
            </a:r>
          </a:p>
          <a:p>
            <a:pPr>
              <a:buFont typeface="Wingdings" pitchFamily="2" charset="2"/>
              <a:buChar char="Ø"/>
            </a:pPr>
            <a:r>
              <a:rPr lang="en-US" b="1" i="1" dirty="0">
                <a:latin typeface="Calibri" pitchFamily="34" charset="0"/>
              </a:rPr>
              <a:t> </a:t>
            </a:r>
            <a:r>
              <a:rPr lang="en-US" b="1" i="1" u="sng" dirty="0">
                <a:latin typeface="Calibri" pitchFamily="34" charset="0"/>
              </a:rPr>
              <a:t>Closing Session </a:t>
            </a:r>
            <a:r>
              <a:rPr lang="en-US" sz="2800" dirty="0">
                <a:latin typeface="Calibri" pitchFamily="34" charset="0"/>
              </a:rPr>
              <a:t>  </a:t>
            </a:r>
          </a:p>
          <a:p>
            <a:pPr marL="0" indent="0">
              <a:buNone/>
            </a:pPr>
            <a:r>
              <a:rPr lang="en-US" sz="2800" dirty="0">
                <a:latin typeface="Calibri" pitchFamily="34" charset="0"/>
              </a:rPr>
              <a:t>Grand Awards will begin at 9:00 am Saturday morning</a:t>
            </a:r>
          </a:p>
          <a:p>
            <a:pPr marL="0" indent="0">
              <a:buNone/>
            </a:pPr>
            <a:r>
              <a:rPr lang="en-US" sz="2800" dirty="0">
                <a:latin typeface="Calibri" pitchFamily="34" charset="0"/>
              </a:rPr>
              <a:t>Estimated to end at 12:30 pm</a:t>
            </a:r>
          </a:p>
          <a:p>
            <a:pPr>
              <a:buFont typeface="Wingdings" pitchFamily="2" charset="2"/>
              <a:buChar char="Ø"/>
            </a:pPr>
            <a:r>
              <a:rPr lang="en-US" sz="2800" dirty="0">
                <a:latin typeface="Calibri" pitchFamily="34" charset="0"/>
              </a:rPr>
              <a:t> </a:t>
            </a:r>
            <a:r>
              <a:rPr lang="en-US" b="1" i="1" u="sng" dirty="0">
                <a:latin typeface="Calibri" pitchFamily="34" charset="0"/>
              </a:rPr>
              <a:t>Newly elected and current officers </a:t>
            </a:r>
          </a:p>
          <a:p>
            <a:pPr marL="0" indent="0">
              <a:buNone/>
            </a:pPr>
            <a:r>
              <a:rPr lang="en-US" sz="2800" dirty="0">
                <a:latin typeface="Calibri" pitchFamily="34" charset="0"/>
              </a:rPr>
              <a:t>Will have Leadership Training session Saturday/Sunday</a:t>
            </a:r>
          </a:p>
        </p:txBody>
      </p:sp>
      <p:sp>
        <p:nvSpPr>
          <p:cNvPr id="7"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State CDC 2020</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28600" y="1524000"/>
            <a:ext cx="8382000" cy="3962400"/>
          </a:xfrm>
        </p:spPr>
        <p:txBody>
          <a:bodyPr/>
          <a:lstStyle/>
          <a:p>
            <a:pPr marL="0" indent="0">
              <a:buNone/>
            </a:pPr>
            <a:endParaRPr lang="en-US" sz="2800" dirty="0">
              <a:latin typeface="Calibri" pitchFamily="34" charset="0"/>
            </a:endParaRPr>
          </a:p>
          <a:p>
            <a:pPr>
              <a:buFontTx/>
              <a:buNone/>
            </a:pPr>
            <a:endParaRPr lang="en-US" dirty="0">
              <a:latin typeface="Calibri" pitchFamily="34" charset="0"/>
            </a:endParaRPr>
          </a:p>
        </p:txBody>
      </p:sp>
      <p:sp>
        <p:nvSpPr>
          <p:cNvPr id="8"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State CDC 2020</a:t>
            </a:r>
          </a:p>
        </p:txBody>
      </p:sp>
      <p:sp>
        <p:nvSpPr>
          <p:cNvPr id="4" name="Content Placeholder 2">
            <a:extLst>
              <a:ext uri="{FF2B5EF4-FFF2-40B4-BE49-F238E27FC236}">
                <a16:creationId xmlns:a16="http://schemas.microsoft.com/office/drawing/2014/main" id="{9049C923-2C22-4345-BE4A-231794335490}"/>
              </a:ext>
            </a:extLst>
          </p:cNvPr>
          <p:cNvSpPr txBox="1">
            <a:spLocks/>
          </p:cNvSpPr>
          <p:nvPr/>
        </p:nvSpPr>
        <p:spPr bwMode="auto">
          <a:xfrm>
            <a:off x="304800" y="1371600"/>
            <a:ext cx="8686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Calibri"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charset="0"/>
                <a:ea typeface="+mn-ea"/>
              </a:defRPr>
            </a:lvl2pPr>
            <a:lvl3pPr marL="1143000" indent="-228600" algn="l" rtl="0" eaLnBrk="0" fontAlgn="base" hangingPunct="0">
              <a:spcBef>
                <a:spcPct val="20000"/>
              </a:spcBef>
              <a:spcAft>
                <a:spcPct val="0"/>
              </a:spcAft>
              <a:buChar char="•"/>
              <a:defRPr sz="2400">
                <a:solidFill>
                  <a:schemeClr val="bg1"/>
                </a:solidFill>
                <a:latin typeface="Calibri" charset="0"/>
                <a:ea typeface="+mn-ea"/>
              </a:defRPr>
            </a:lvl3pPr>
            <a:lvl4pPr marL="1600200" indent="-228600" algn="l" rtl="0" eaLnBrk="0" fontAlgn="base" hangingPunct="0">
              <a:spcBef>
                <a:spcPct val="20000"/>
              </a:spcBef>
              <a:spcAft>
                <a:spcPct val="0"/>
              </a:spcAft>
              <a:buChar char="–"/>
              <a:defRPr sz="2000">
                <a:solidFill>
                  <a:schemeClr val="bg1"/>
                </a:solidFill>
                <a:latin typeface="Calibri" charset="0"/>
                <a:ea typeface="+mn-ea"/>
              </a:defRPr>
            </a:lvl4pPr>
            <a:lvl5pPr marL="2057400" indent="-228600" algn="l" rtl="0" eaLnBrk="0" fontAlgn="base" hangingPunct="0">
              <a:spcBef>
                <a:spcPct val="20000"/>
              </a:spcBef>
              <a:spcAft>
                <a:spcPct val="0"/>
              </a:spcAft>
              <a:buChar char="»"/>
              <a:defRPr sz="2000">
                <a:solidFill>
                  <a:schemeClr val="bg1"/>
                </a:solidFill>
                <a:latin typeface="Calibri"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Wingdings" pitchFamily="2" charset="2"/>
              <a:buChar char="Ø"/>
            </a:pPr>
            <a:r>
              <a:rPr lang="en-US" sz="2800" b="1" i="1" kern="0" dirty="0">
                <a:latin typeface="Calibri" pitchFamily="34" charset="0"/>
              </a:rPr>
              <a:t>Minor changes will be coming for the on-site registration of written events</a:t>
            </a:r>
          </a:p>
          <a:p>
            <a:pPr>
              <a:buFont typeface="Wingdings" pitchFamily="2" charset="2"/>
              <a:buChar char="Ø"/>
            </a:pPr>
            <a:r>
              <a:rPr lang="en-US" sz="2800" b="1" i="1" kern="0" dirty="0">
                <a:latin typeface="Calibri" pitchFamily="34" charset="0"/>
              </a:rPr>
              <a:t>Continue with online submission of projects</a:t>
            </a:r>
          </a:p>
          <a:p>
            <a:pPr>
              <a:buFont typeface="Wingdings" pitchFamily="2" charset="2"/>
              <a:buChar char="Ø"/>
            </a:pPr>
            <a:r>
              <a:rPr lang="en-US" sz="2800" b="1" i="1" kern="0" dirty="0">
                <a:latin typeface="Calibri" pitchFamily="34" charset="0"/>
              </a:rPr>
              <a:t>Details expected by November 1</a:t>
            </a:r>
          </a:p>
          <a:p>
            <a:pPr lvl="1">
              <a:buFont typeface="Wingdings" pitchFamily="2" charset="2"/>
              <a:buChar char="Ø"/>
            </a:pPr>
            <a:endParaRPr lang="en-US" sz="2000" kern="0" dirty="0">
              <a:latin typeface="Calibri" pitchFamily="34" charset="0"/>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8" y="44023"/>
            <a:ext cx="7772400" cy="1143000"/>
          </a:xfrm>
        </p:spPr>
        <p:txBody>
          <a:bodyPr/>
          <a:lstStyle/>
          <a:p>
            <a:r>
              <a:rPr lang="en-US" dirty="0"/>
              <a:t>State Officers</a:t>
            </a:r>
          </a:p>
        </p:txBody>
      </p:sp>
      <p:sp>
        <p:nvSpPr>
          <p:cNvPr id="8" name="TextBox 7">
            <a:extLst>
              <a:ext uri="{FF2B5EF4-FFF2-40B4-BE49-F238E27FC236}">
                <a16:creationId xmlns:a16="http://schemas.microsoft.com/office/drawing/2014/main" id="{83AF7AA8-9497-456D-A349-E43CF65D7C62}"/>
              </a:ext>
            </a:extLst>
          </p:cNvPr>
          <p:cNvSpPr txBox="1"/>
          <p:nvPr/>
        </p:nvSpPr>
        <p:spPr>
          <a:xfrm>
            <a:off x="5333999" y="1187022"/>
            <a:ext cx="3626651" cy="4154984"/>
          </a:xfrm>
          <a:prstGeom prst="rect">
            <a:avLst/>
          </a:prstGeom>
          <a:noFill/>
        </p:spPr>
        <p:txBody>
          <a:bodyPr wrap="square" rtlCol="0">
            <a:spAutoFit/>
          </a:bodyPr>
          <a:lstStyle/>
          <a:p>
            <a:pPr algn="ctr"/>
            <a:r>
              <a:rPr lang="en-US" sz="2200" dirty="0">
                <a:solidFill>
                  <a:schemeClr val="bg1"/>
                </a:solidFill>
              </a:rPr>
              <a:t>Left to Right:</a:t>
            </a:r>
          </a:p>
          <a:p>
            <a:pPr algn="ctr"/>
            <a:r>
              <a:rPr lang="en-US" sz="2200" dirty="0">
                <a:solidFill>
                  <a:schemeClr val="bg1"/>
                </a:solidFill>
              </a:rPr>
              <a:t>Top Row: </a:t>
            </a:r>
            <a:r>
              <a:rPr lang="en-US" sz="2200" b="1" dirty="0">
                <a:solidFill>
                  <a:schemeClr val="bg1"/>
                </a:solidFill>
              </a:rPr>
              <a:t>Gaby Romero </a:t>
            </a:r>
            <a:r>
              <a:rPr lang="en-US" sz="2200" dirty="0">
                <a:solidFill>
                  <a:schemeClr val="bg1"/>
                </a:solidFill>
              </a:rPr>
              <a:t>(VP of Engagement), </a:t>
            </a:r>
            <a:r>
              <a:rPr lang="en-US" sz="2200" b="1" dirty="0" err="1">
                <a:solidFill>
                  <a:schemeClr val="bg1"/>
                </a:solidFill>
              </a:rPr>
              <a:t>Sikyra</a:t>
            </a:r>
            <a:r>
              <a:rPr lang="en-US" sz="2200" b="1" dirty="0">
                <a:solidFill>
                  <a:schemeClr val="bg1"/>
                </a:solidFill>
              </a:rPr>
              <a:t> Castle </a:t>
            </a:r>
            <a:r>
              <a:rPr lang="en-US" sz="2200" dirty="0">
                <a:solidFill>
                  <a:schemeClr val="bg1"/>
                </a:solidFill>
              </a:rPr>
              <a:t>(President), </a:t>
            </a:r>
            <a:r>
              <a:rPr lang="en-US" sz="2200" b="1" dirty="0" err="1">
                <a:solidFill>
                  <a:schemeClr val="bg1"/>
                </a:solidFill>
              </a:rPr>
              <a:t>Marandy</a:t>
            </a:r>
            <a:r>
              <a:rPr lang="en-US" sz="2200" b="1" dirty="0">
                <a:solidFill>
                  <a:schemeClr val="bg1"/>
                </a:solidFill>
              </a:rPr>
              <a:t> Burrow </a:t>
            </a:r>
            <a:r>
              <a:rPr lang="en-US" sz="2200" dirty="0">
                <a:solidFill>
                  <a:schemeClr val="bg1"/>
                </a:solidFill>
              </a:rPr>
              <a:t>(VP of Leadership Development)</a:t>
            </a:r>
          </a:p>
          <a:p>
            <a:pPr algn="ctr"/>
            <a:endParaRPr lang="en-US" sz="2200" dirty="0">
              <a:solidFill>
                <a:schemeClr val="bg1"/>
              </a:solidFill>
            </a:endParaRPr>
          </a:p>
          <a:p>
            <a:pPr algn="ctr"/>
            <a:r>
              <a:rPr lang="en-US" sz="2200" dirty="0">
                <a:solidFill>
                  <a:schemeClr val="bg1"/>
                </a:solidFill>
              </a:rPr>
              <a:t>Bottom Row: </a:t>
            </a:r>
            <a:r>
              <a:rPr lang="en-US" sz="2200" b="1" dirty="0" err="1">
                <a:solidFill>
                  <a:schemeClr val="bg1"/>
                </a:solidFill>
              </a:rPr>
              <a:t>Parth</a:t>
            </a:r>
            <a:r>
              <a:rPr lang="en-US" sz="2200" b="1" dirty="0">
                <a:solidFill>
                  <a:schemeClr val="bg1"/>
                </a:solidFill>
              </a:rPr>
              <a:t> Parikh </a:t>
            </a:r>
            <a:r>
              <a:rPr lang="en-US" sz="2200" dirty="0">
                <a:solidFill>
                  <a:schemeClr val="bg1"/>
                </a:solidFill>
              </a:rPr>
              <a:t>(VP of Competition), </a:t>
            </a:r>
            <a:r>
              <a:rPr lang="en-US" sz="2200" b="1" dirty="0">
                <a:solidFill>
                  <a:schemeClr val="bg1"/>
                </a:solidFill>
              </a:rPr>
              <a:t>Chris </a:t>
            </a:r>
            <a:r>
              <a:rPr lang="en-US" sz="2200" b="1" dirty="0" err="1">
                <a:solidFill>
                  <a:schemeClr val="bg1"/>
                </a:solidFill>
              </a:rPr>
              <a:t>Bou-Saada</a:t>
            </a:r>
            <a:r>
              <a:rPr lang="en-US" sz="2200" b="1" dirty="0">
                <a:solidFill>
                  <a:schemeClr val="bg1"/>
                </a:solidFill>
              </a:rPr>
              <a:t> </a:t>
            </a:r>
            <a:r>
              <a:rPr lang="en-US" sz="2200" dirty="0">
                <a:solidFill>
                  <a:schemeClr val="bg1"/>
                </a:solidFill>
              </a:rPr>
              <a:t>(VP of Media), </a:t>
            </a:r>
            <a:r>
              <a:rPr lang="en-US" sz="2200" b="1" dirty="0" err="1">
                <a:solidFill>
                  <a:schemeClr val="bg1"/>
                </a:solidFill>
              </a:rPr>
              <a:t>Shrey</a:t>
            </a:r>
            <a:r>
              <a:rPr lang="en-US" sz="2200" b="1" dirty="0">
                <a:solidFill>
                  <a:schemeClr val="bg1"/>
                </a:solidFill>
              </a:rPr>
              <a:t> </a:t>
            </a:r>
            <a:r>
              <a:rPr lang="en-US" sz="2200" b="1" dirty="0" err="1">
                <a:solidFill>
                  <a:schemeClr val="bg1"/>
                </a:solidFill>
              </a:rPr>
              <a:t>Addagatla</a:t>
            </a:r>
            <a:r>
              <a:rPr lang="en-US" sz="2200" b="1" dirty="0">
                <a:solidFill>
                  <a:schemeClr val="bg1"/>
                </a:solidFill>
              </a:rPr>
              <a:t> </a:t>
            </a:r>
            <a:r>
              <a:rPr lang="en-US" sz="2200" dirty="0">
                <a:solidFill>
                  <a:schemeClr val="bg1"/>
                </a:solidFill>
              </a:rPr>
              <a:t>(VP of Chapter Management)</a:t>
            </a:r>
          </a:p>
        </p:txBody>
      </p:sp>
      <p:pic>
        <p:nvPicPr>
          <p:cNvPr id="4" name="Picture 3" descr="A group of people posing for the camera&#10;&#10;Description automatically generated">
            <a:extLst>
              <a:ext uri="{FF2B5EF4-FFF2-40B4-BE49-F238E27FC236}">
                <a16:creationId xmlns:a16="http://schemas.microsoft.com/office/drawing/2014/main" id="{615F4CFB-B333-4CD2-BEAD-9A62F207B2C4}"/>
              </a:ext>
            </a:extLst>
          </p:cNvPr>
          <p:cNvPicPr>
            <a:picLocks noChangeAspect="1"/>
          </p:cNvPicPr>
          <p:nvPr/>
        </p:nvPicPr>
        <p:blipFill rotWithShape="1">
          <a:blip r:embed="rId2">
            <a:extLst>
              <a:ext uri="{28A0092B-C50C-407E-A947-70E740481C1C}">
                <a14:useLocalDpi xmlns:a14="http://schemas.microsoft.com/office/drawing/2010/main" val="0"/>
              </a:ext>
            </a:extLst>
          </a:blip>
          <a:srcRect l="24166" t="8889" r="21668" b="22223"/>
          <a:stretch/>
        </p:blipFill>
        <p:spPr>
          <a:xfrm>
            <a:off x="267990" y="1066800"/>
            <a:ext cx="4953000" cy="4724400"/>
          </a:xfrm>
          <a:prstGeom prst="rect">
            <a:avLst/>
          </a:prstGeom>
        </p:spPr>
      </p:pic>
    </p:spTree>
    <p:extLst>
      <p:ext uri="{BB962C8B-B14F-4D97-AF65-F5344CB8AC3E}">
        <p14:creationId xmlns:p14="http://schemas.microsoft.com/office/powerpoint/2010/main" val="100047377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4854" y="1524000"/>
            <a:ext cx="7162800" cy="3477875"/>
          </a:xfrm>
          <a:prstGeom prst="rect">
            <a:avLst/>
          </a:prstGeom>
          <a:noFill/>
          <a:ln>
            <a:noFill/>
          </a:ln>
        </p:spPr>
        <p:txBody>
          <a:bodyPr wrap="square" rtlCol="0">
            <a:spAutoFit/>
          </a:bodyPr>
          <a:lstStyle/>
          <a:p>
            <a:pPr marL="342900" indent="-342900">
              <a:buFont typeface="Wingdings" pitchFamily="2" charset="2"/>
              <a:buChar char="ü"/>
            </a:pPr>
            <a:r>
              <a:rPr lang="en-US" sz="2200" dirty="0">
                <a:solidFill>
                  <a:schemeClr val="bg1"/>
                </a:solidFill>
              </a:rPr>
              <a:t>Officer candidates will run at large at State CDC</a:t>
            </a:r>
          </a:p>
          <a:p>
            <a:pPr marL="342900" indent="-342900">
              <a:buFont typeface="Wingdings" pitchFamily="2" charset="2"/>
              <a:buChar char="ü"/>
            </a:pPr>
            <a:r>
              <a:rPr lang="en-US" sz="2200" dirty="0">
                <a:solidFill>
                  <a:schemeClr val="bg1"/>
                </a:solidFill>
              </a:rPr>
              <a:t>6 Positions will be filled</a:t>
            </a:r>
          </a:p>
          <a:p>
            <a:pPr marL="342900" indent="-342900">
              <a:buFont typeface="Wingdings" pitchFamily="2" charset="2"/>
              <a:buChar char="ü"/>
            </a:pPr>
            <a:r>
              <a:rPr lang="en-US" sz="2200" dirty="0">
                <a:solidFill>
                  <a:schemeClr val="bg1"/>
                </a:solidFill>
              </a:rPr>
              <a:t>The candidate with the most points will be elected President and the remaining 5 winning candidates will be named Vice President</a:t>
            </a:r>
          </a:p>
          <a:p>
            <a:pPr marL="342900" indent="-342900">
              <a:buFont typeface="Wingdings" pitchFamily="2" charset="2"/>
              <a:buChar char="ü"/>
            </a:pPr>
            <a:r>
              <a:rPr lang="en-US" sz="2200" dirty="0">
                <a:solidFill>
                  <a:schemeClr val="bg1"/>
                </a:solidFill>
              </a:rPr>
              <a:t>Specific duties and titles for each Vice President will be decided during the training session that will follow on Saturday and Sunday immediately following State CDC awards session (ex: Vice President of Operations; Vice President of Social Media)</a:t>
            </a:r>
          </a:p>
        </p:txBody>
      </p:sp>
      <p:sp>
        <p:nvSpPr>
          <p:cNvPr id="9" name="Title 3"/>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Leadership Opportunities</a:t>
            </a:r>
          </a:p>
        </p:txBody>
      </p:sp>
    </p:spTree>
    <p:extLst>
      <p:ext uri="{BB962C8B-B14F-4D97-AF65-F5344CB8AC3E}">
        <p14:creationId xmlns:p14="http://schemas.microsoft.com/office/powerpoint/2010/main" val="283745716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3962400"/>
          </a:xfrm>
        </p:spPr>
        <p:txBody>
          <a:bodyPr/>
          <a:lstStyle/>
          <a:p>
            <a:pPr marL="0" indent="0" algn="ctr">
              <a:buNone/>
            </a:pPr>
            <a:r>
              <a:rPr lang="en-US" dirty="0"/>
              <a:t>District 9 – Nina Wilson</a:t>
            </a:r>
          </a:p>
          <a:p>
            <a:pPr marL="0" indent="0" algn="ctr">
              <a:buNone/>
            </a:pPr>
            <a:br>
              <a:rPr lang="en-US" dirty="0"/>
            </a:br>
            <a:r>
              <a:rPr lang="en-US" b="1" dirty="0"/>
              <a:t>Executive Committee 2019-2020</a:t>
            </a:r>
          </a:p>
          <a:p>
            <a:pPr marL="0" indent="0" algn="ctr">
              <a:buNone/>
            </a:pPr>
            <a:r>
              <a:rPr lang="en-US" dirty="0"/>
              <a:t>Chair – Kim Adams (D11)</a:t>
            </a:r>
            <a:br>
              <a:rPr lang="en-US" dirty="0"/>
            </a:br>
            <a:r>
              <a:rPr lang="en-US" dirty="0"/>
              <a:t>Chair-Elect – Traci Buckner (D6)</a:t>
            </a:r>
            <a:br>
              <a:rPr lang="en-US" dirty="0"/>
            </a:br>
            <a:r>
              <a:rPr lang="en-US" dirty="0"/>
              <a:t>Secretary – Diana Salazar (D2)</a:t>
            </a:r>
            <a:br>
              <a:rPr lang="en-US" dirty="0"/>
            </a:br>
            <a:r>
              <a:rPr lang="en-US" dirty="0"/>
              <a:t>Treasurer – Mike Miller (D3)</a:t>
            </a:r>
          </a:p>
        </p:txBody>
      </p:sp>
      <p:sp>
        <p:nvSpPr>
          <p:cNvPr id="6" name="Title 3"/>
          <p:cNvSpPr txBox="1">
            <a:spLocks/>
          </p:cNvSpPr>
          <p:nvPr/>
        </p:nvSpPr>
        <p:spPr bwMode="auto">
          <a:xfrm>
            <a:off x="0" y="591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Board of Directors Update</a:t>
            </a:r>
          </a:p>
        </p:txBody>
      </p:sp>
    </p:spTree>
    <p:extLst>
      <p:ext uri="{BB962C8B-B14F-4D97-AF65-F5344CB8AC3E}">
        <p14:creationId xmlns:p14="http://schemas.microsoft.com/office/powerpoint/2010/main" val="2156330987"/>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4343400" cy="3962400"/>
          </a:xfrm>
        </p:spPr>
        <p:txBody>
          <a:bodyPr/>
          <a:lstStyle/>
          <a:p>
            <a:pPr marL="0" indent="0" algn="ctr">
              <a:buNone/>
            </a:pPr>
            <a:br>
              <a:rPr lang="en-US" dirty="0"/>
            </a:br>
            <a:r>
              <a:rPr lang="en-US" b="1" dirty="0"/>
              <a:t>Welcome </a:t>
            </a:r>
            <a:br>
              <a:rPr lang="en-US" b="1" dirty="0"/>
            </a:br>
            <a:r>
              <a:rPr lang="en-US" sz="4000" b="1" dirty="0"/>
              <a:t>Johnnie Hubbard</a:t>
            </a:r>
            <a:br>
              <a:rPr lang="en-US" b="1" dirty="0"/>
            </a:br>
            <a:r>
              <a:rPr lang="en-US" b="1" dirty="0"/>
              <a:t>Assistant Director</a:t>
            </a:r>
          </a:p>
          <a:p>
            <a:pPr marL="0" indent="0" algn="ctr">
              <a:buNone/>
            </a:pPr>
            <a:endParaRPr lang="en-US" b="1" dirty="0"/>
          </a:p>
          <a:p>
            <a:pPr marL="0" indent="0" algn="ctr">
              <a:buNone/>
            </a:pPr>
            <a:r>
              <a:rPr lang="en-US" b="1" dirty="0"/>
              <a:t>hubbard@texasdeca.org</a:t>
            </a:r>
            <a:endParaRPr lang="en-US" dirty="0"/>
          </a:p>
        </p:txBody>
      </p:sp>
      <p:sp>
        <p:nvSpPr>
          <p:cNvPr id="6" name="Title 3"/>
          <p:cNvSpPr txBox="1">
            <a:spLocks/>
          </p:cNvSpPr>
          <p:nvPr/>
        </p:nvSpPr>
        <p:spPr bwMode="auto">
          <a:xfrm>
            <a:off x="0" y="591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Texas DECA Staff Update</a:t>
            </a:r>
          </a:p>
        </p:txBody>
      </p:sp>
      <p:pic>
        <p:nvPicPr>
          <p:cNvPr id="4" name="Picture 3" descr="A person wearing a suit and tie smiling at the camera&#10;&#10;Description automatically generated">
            <a:extLst>
              <a:ext uri="{FF2B5EF4-FFF2-40B4-BE49-F238E27FC236}">
                <a16:creationId xmlns:a16="http://schemas.microsoft.com/office/drawing/2014/main" id="{9406582A-C958-42D0-BF2D-0C6967D43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52600"/>
            <a:ext cx="3886200" cy="3873160"/>
          </a:xfrm>
          <a:prstGeom prst="rect">
            <a:avLst/>
          </a:prstGeom>
        </p:spPr>
      </p:pic>
    </p:spTree>
    <p:extLst>
      <p:ext uri="{BB962C8B-B14F-4D97-AF65-F5344CB8AC3E}">
        <p14:creationId xmlns:p14="http://schemas.microsoft.com/office/powerpoint/2010/main" val="223697965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924800" cy="3962400"/>
          </a:xfrm>
        </p:spPr>
        <p:txBody>
          <a:bodyPr/>
          <a:lstStyle/>
          <a:p>
            <a:pPr algn="ctr">
              <a:buFont typeface="Arial" panose="020B0604020202020204" pitchFamily="34" charset="0"/>
              <a:buChar char="•"/>
            </a:pPr>
            <a:r>
              <a:rPr lang="en-US" b="1" dirty="0"/>
              <a:t>Texas DECA will be moving to a new office space in Keller (Fort Worth)</a:t>
            </a:r>
          </a:p>
          <a:p>
            <a:pPr algn="ctr">
              <a:buFont typeface="Arial" panose="020B0604020202020204" pitchFamily="34" charset="0"/>
              <a:buChar char="•"/>
            </a:pPr>
            <a:r>
              <a:rPr lang="en-US" b="1" dirty="0"/>
              <a:t>Direct phone line updates will be shared in early August</a:t>
            </a:r>
          </a:p>
          <a:p>
            <a:pPr algn="ctr">
              <a:buFont typeface="Arial" panose="020B0604020202020204" pitchFamily="34" charset="0"/>
              <a:buChar char="•"/>
            </a:pPr>
            <a:r>
              <a:rPr lang="en-US" b="1" dirty="0"/>
              <a:t>W9 will remain the same – payments will still go to the PO Box</a:t>
            </a:r>
          </a:p>
        </p:txBody>
      </p:sp>
      <p:sp>
        <p:nvSpPr>
          <p:cNvPr id="6" name="Title 3"/>
          <p:cNvSpPr txBox="1">
            <a:spLocks/>
          </p:cNvSpPr>
          <p:nvPr/>
        </p:nvSpPr>
        <p:spPr bwMode="auto">
          <a:xfrm>
            <a:off x="0" y="591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Calibri Bold" charset="0"/>
                <a:ea typeface="+mj-ea"/>
                <a:cs typeface="+mj-cs"/>
              </a:defRPr>
            </a:lvl1pPr>
            <a:lvl2pPr algn="ctr" rtl="0" eaLnBrk="0" fontAlgn="base" hangingPunct="0">
              <a:spcBef>
                <a:spcPct val="0"/>
              </a:spcBef>
              <a:spcAft>
                <a:spcPct val="0"/>
              </a:spcAft>
              <a:defRPr sz="4400">
                <a:solidFill>
                  <a:schemeClr val="bg1"/>
                </a:solidFill>
                <a:latin typeface="Calibri Bold" charset="0"/>
                <a:ea typeface="MS PGothic" pitchFamily="34" charset="-128"/>
              </a:defRPr>
            </a:lvl2pPr>
            <a:lvl3pPr algn="ctr" rtl="0" eaLnBrk="0" fontAlgn="base" hangingPunct="0">
              <a:spcBef>
                <a:spcPct val="0"/>
              </a:spcBef>
              <a:spcAft>
                <a:spcPct val="0"/>
              </a:spcAft>
              <a:defRPr sz="4400">
                <a:solidFill>
                  <a:schemeClr val="bg1"/>
                </a:solidFill>
                <a:latin typeface="Calibri Bold" charset="0"/>
                <a:ea typeface="MS PGothic" pitchFamily="34" charset="-128"/>
              </a:defRPr>
            </a:lvl3pPr>
            <a:lvl4pPr algn="ctr" rtl="0" eaLnBrk="0" fontAlgn="base" hangingPunct="0">
              <a:spcBef>
                <a:spcPct val="0"/>
              </a:spcBef>
              <a:spcAft>
                <a:spcPct val="0"/>
              </a:spcAft>
              <a:defRPr sz="4400">
                <a:solidFill>
                  <a:schemeClr val="bg1"/>
                </a:solidFill>
                <a:latin typeface="Calibri Bold" charset="0"/>
                <a:ea typeface="MS PGothic" pitchFamily="34" charset="-128"/>
              </a:defRPr>
            </a:lvl4pPr>
            <a:lvl5pPr algn="ctr" rtl="0" eaLnBrk="0" fontAlgn="base" hangingPunct="0">
              <a:spcBef>
                <a:spcPct val="0"/>
              </a:spcBef>
              <a:spcAft>
                <a:spcPct val="0"/>
              </a:spcAft>
              <a:defRPr sz="4400">
                <a:solidFill>
                  <a:schemeClr val="bg1"/>
                </a:solidFill>
                <a:latin typeface="Calibri Bold" charset="0"/>
                <a:ea typeface="MS PGothic" pitchFamily="34" charset="-128"/>
              </a:defRPr>
            </a:lvl5pPr>
            <a:lvl6pPr marL="457200" algn="ctr" rtl="0" fontAlgn="base">
              <a:spcBef>
                <a:spcPct val="0"/>
              </a:spcBef>
              <a:spcAft>
                <a:spcPct val="0"/>
              </a:spcAft>
              <a:defRPr sz="4400">
                <a:solidFill>
                  <a:schemeClr val="tx2"/>
                </a:solidFill>
                <a:latin typeface="Arial" charset="0"/>
                <a:ea typeface="MS PGothic" pitchFamily="34" charset="-128"/>
              </a:defRPr>
            </a:lvl6pPr>
            <a:lvl7pPr marL="914400" algn="ctr" rtl="0" fontAlgn="base">
              <a:spcBef>
                <a:spcPct val="0"/>
              </a:spcBef>
              <a:spcAft>
                <a:spcPct val="0"/>
              </a:spcAft>
              <a:defRPr sz="4400">
                <a:solidFill>
                  <a:schemeClr val="tx2"/>
                </a:solidFill>
                <a:latin typeface="Arial" charset="0"/>
                <a:ea typeface="MS PGothic" pitchFamily="34" charset="-128"/>
              </a:defRPr>
            </a:lvl7pPr>
            <a:lvl8pPr marL="1371600" algn="ctr" rtl="0" fontAlgn="base">
              <a:spcBef>
                <a:spcPct val="0"/>
              </a:spcBef>
              <a:spcAft>
                <a:spcPct val="0"/>
              </a:spcAft>
              <a:defRPr sz="4400">
                <a:solidFill>
                  <a:schemeClr val="tx2"/>
                </a:solidFill>
                <a:latin typeface="Arial" charset="0"/>
                <a:ea typeface="MS PGothic" pitchFamily="34" charset="-128"/>
              </a:defRPr>
            </a:lvl8pPr>
            <a:lvl9pPr marL="1828800" algn="ctr" rtl="0" fontAlgn="base">
              <a:spcBef>
                <a:spcPct val="0"/>
              </a:spcBef>
              <a:spcAft>
                <a:spcPct val="0"/>
              </a:spcAft>
              <a:defRPr sz="4400">
                <a:solidFill>
                  <a:schemeClr val="tx2"/>
                </a:solidFill>
                <a:latin typeface="Arial" charset="0"/>
                <a:ea typeface="MS PGothic" pitchFamily="34" charset="-128"/>
              </a:defRPr>
            </a:lvl9pPr>
          </a:lstStyle>
          <a:p>
            <a:r>
              <a:rPr lang="en-US" kern="0" dirty="0"/>
              <a:t>Texas DECA Staff Update</a:t>
            </a:r>
          </a:p>
        </p:txBody>
      </p:sp>
    </p:spTree>
    <p:extLst>
      <p:ext uri="{BB962C8B-B14F-4D97-AF65-F5344CB8AC3E}">
        <p14:creationId xmlns:p14="http://schemas.microsoft.com/office/powerpoint/2010/main" val="1332482226"/>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0"/>
            <a:ext cx="9144000" cy="1143000"/>
          </a:xfrm>
        </p:spPr>
        <p:txBody>
          <a:bodyPr/>
          <a:lstStyle/>
          <a:p>
            <a:r>
              <a:rPr lang="en-US" dirty="0"/>
              <a:t>Practice Testing</a:t>
            </a:r>
          </a:p>
        </p:txBody>
      </p:sp>
      <p:sp>
        <p:nvSpPr>
          <p:cNvPr id="2" name="TextBox 1">
            <a:extLst>
              <a:ext uri="{FF2B5EF4-FFF2-40B4-BE49-F238E27FC236}">
                <a16:creationId xmlns:a16="http://schemas.microsoft.com/office/drawing/2014/main" id="{0CB2C0C2-A73D-494F-876C-A75D319A9D1C}"/>
              </a:ext>
            </a:extLst>
          </p:cNvPr>
          <p:cNvSpPr txBox="1"/>
          <p:nvPr/>
        </p:nvSpPr>
        <p:spPr>
          <a:xfrm>
            <a:off x="1066800" y="1143000"/>
            <a:ext cx="7239000" cy="4154984"/>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1"/>
                </a:solidFill>
              </a:rPr>
              <a:t>Texas DECA Board of Directors is </a:t>
            </a:r>
            <a:r>
              <a:rPr lang="en-US" b="1" dirty="0">
                <a:solidFill>
                  <a:schemeClr val="bg1"/>
                </a:solidFill>
              </a:rPr>
              <a:t>ONCE AGAIN </a:t>
            </a:r>
            <a:r>
              <a:rPr lang="en-US" dirty="0">
                <a:solidFill>
                  <a:schemeClr val="bg1"/>
                </a:solidFill>
              </a:rPr>
              <a:t>giving every student member FREE, UNLIMITED, online practice testing</a:t>
            </a:r>
          </a:p>
          <a:p>
            <a:pPr marL="800100" lvl="1" indent="-342900">
              <a:buFont typeface="Arial" panose="020B0604020202020204" pitchFamily="34" charset="0"/>
              <a:buChar char="•"/>
            </a:pPr>
            <a:r>
              <a:rPr lang="en-US" dirty="0">
                <a:solidFill>
                  <a:schemeClr val="bg1"/>
                </a:solidFill>
              </a:rPr>
              <a:t>Students will receive a unique username once they are submitted in membership</a:t>
            </a:r>
          </a:p>
          <a:p>
            <a:pPr marL="800100" lvl="1" indent="-342900">
              <a:buFont typeface="Arial" panose="020B0604020202020204" pitchFamily="34" charset="0"/>
              <a:buChar char="•"/>
            </a:pPr>
            <a:r>
              <a:rPr lang="en-US" dirty="0">
                <a:solidFill>
                  <a:schemeClr val="bg1"/>
                </a:solidFill>
              </a:rPr>
              <a:t>Can Log-on from any device, at any location, and at any time. </a:t>
            </a:r>
          </a:p>
          <a:p>
            <a:pPr marL="800100" lvl="1" indent="-342900">
              <a:buFont typeface="Arial" panose="020B0604020202020204" pitchFamily="34" charset="0"/>
              <a:buChar char="•"/>
            </a:pPr>
            <a:r>
              <a:rPr lang="en-US" dirty="0">
                <a:solidFill>
                  <a:schemeClr val="bg1"/>
                </a:solidFill>
              </a:rPr>
              <a:t>Last 8 years of exams – 4 Clusters, Principles and PFL exams</a:t>
            </a:r>
          </a:p>
          <a:p>
            <a:pPr marL="800100" lvl="1" indent="-342900">
              <a:buFont typeface="Arial" panose="020B0604020202020204" pitchFamily="34" charset="0"/>
              <a:buChar char="•"/>
            </a:pPr>
            <a:r>
              <a:rPr lang="en-US" dirty="0">
                <a:solidFill>
                  <a:schemeClr val="bg1"/>
                </a:solidFill>
              </a:rPr>
              <a:t>Recent exams feature the rationale for incorrect answers</a:t>
            </a:r>
          </a:p>
        </p:txBody>
      </p:sp>
    </p:spTree>
    <p:extLst>
      <p:ext uri="{BB962C8B-B14F-4D97-AF65-F5344CB8AC3E}">
        <p14:creationId xmlns:p14="http://schemas.microsoft.com/office/powerpoint/2010/main" val="3462893411"/>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0032-9DCF-4BA6-BBAE-9F406C54A0BE}"/>
              </a:ext>
            </a:extLst>
          </p:cNvPr>
          <p:cNvSpPr>
            <a:spLocks noGrp="1"/>
          </p:cNvSpPr>
          <p:nvPr>
            <p:ph type="title"/>
          </p:nvPr>
        </p:nvSpPr>
        <p:spPr/>
        <p:txBody>
          <a:bodyPr/>
          <a:lstStyle/>
          <a:p>
            <a:r>
              <a:rPr lang="en-US" dirty="0"/>
              <a:t>Questions/Comments</a:t>
            </a:r>
          </a:p>
        </p:txBody>
      </p:sp>
      <p:sp>
        <p:nvSpPr>
          <p:cNvPr id="3" name="Content Placeholder 2">
            <a:extLst>
              <a:ext uri="{FF2B5EF4-FFF2-40B4-BE49-F238E27FC236}">
                <a16:creationId xmlns:a16="http://schemas.microsoft.com/office/drawing/2014/main" id="{684C1C94-B428-43E6-8CA8-65B6BA3FD0CE}"/>
              </a:ext>
            </a:extLst>
          </p:cNvPr>
          <p:cNvSpPr>
            <a:spLocks noGrp="1"/>
          </p:cNvSpPr>
          <p:nvPr>
            <p:ph idx="1"/>
          </p:nvPr>
        </p:nvSpPr>
        <p:spPr/>
        <p:txBody>
          <a:bodyPr/>
          <a:lstStyle/>
          <a:p>
            <a:r>
              <a:rPr lang="en-US" dirty="0"/>
              <a:t>Please contact Josh </a:t>
            </a:r>
            <a:r>
              <a:rPr lang="en-US" dirty="0" err="1"/>
              <a:t>Shankle</a:t>
            </a:r>
            <a:r>
              <a:rPr lang="en-US" dirty="0"/>
              <a:t>, Executive Director</a:t>
            </a:r>
          </a:p>
          <a:p>
            <a:pPr lvl="1"/>
            <a:r>
              <a:rPr lang="en-US" dirty="0"/>
              <a:t>shankle@texasdeca.org</a:t>
            </a:r>
            <a:br>
              <a:rPr lang="en-US" dirty="0"/>
            </a:br>
            <a:endParaRPr lang="en-US" dirty="0"/>
          </a:p>
          <a:p>
            <a:r>
              <a:rPr lang="en-US" dirty="0"/>
              <a:t>PowerPoint available under the About Tab on www.texasdeca.org </a:t>
            </a:r>
          </a:p>
        </p:txBody>
      </p:sp>
      <p:sp>
        <p:nvSpPr>
          <p:cNvPr id="4" name="Slide Number Placeholder 3">
            <a:extLst>
              <a:ext uri="{FF2B5EF4-FFF2-40B4-BE49-F238E27FC236}">
                <a16:creationId xmlns:a16="http://schemas.microsoft.com/office/drawing/2014/main" id="{BC1F9CBB-B716-48A9-BA04-F34BD8C157FA}"/>
              </a:ext>
            </a:extLst>
          </p:cNvPr>
          <p:cNvSpPr>
            <a:spLocks noGrp="1"/>
          </p:cNvSpPr>
          <p:nvPr>
            <p:ph type="sldNum" sz="quarter" idx="12"/>
          </p:nvPr>
        </p:nvSpPr>
        <p:spPr/>
        <p:txBody>
          <a:bodyPr/>
          <a:lstStyle/>
          <a:p>
            <a:pPr>
              <a:defRPr/>
            </a:pPr>
            <a:fld id="{2EB90245-8307-45F9-B49F-70D82D2B3F34}" type="slidenum">
              <a:rPr lang="en-US" smtClean="0"/>
              <a:pPr>
                <a:defRPr/>
              </a:pPr>
              <a:t>28</a:t>
            </a:fld>
            <a:endParaRPr lang="en-US"/>
          </a:p>
        </p:txBody>
      </p:sp>
    </p:spTree>
    <p:extLst>
      <p:ext uri="{BB962C8B-B14F-4D97-AF65-F5344CB8AC3E}">
        <p14:creationId xmlns:p14="http://schemas.microsoft.com/office/powerpoint/2010/main" val="384713389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sz="half" idx="1"/>
          </p:nvPr>
        </p:nvSpPr>
        <p:spPr>
          <a:xfrm>
            <a:off x="4343400" y="1295400"/>
            <a:ext cx="4495800" cy="4724400"/>
          </a:xfrm>
          <a:ln w="28575">
            <a:solidFill>
              <a:schemeClr val="bg1">
                <a:lumMod val="95000"/>
              </a:schemeClr>
            </a:solidFill>
            <a:miter lim="800000"/>
            <a:headEnd/>
            <a:tailEnd/>
          </a:ln>
        </p:spPr>
        <p:txBody>
          <a:bodyPr/>
          <a:lstStyle/>
          <a:p>
            <a:pPr marL="0" indent="0" algn="ctr">
              <a:buNone/>
            </a:pPr>
            <a:r>
              <a:rPr lang="en-US" sz="2800" b="1" dirty="0">
                <a:latin typeface="Calibri" pitchFamily="34" charset="0"/>
              </a:rPr>
              <a:t>Conference Dates</a:t>
            </a:r>
          </a:p>
          <a:p>
            <a:pPr>
              <a:buFontTx/>
              <a:buNone/>
            </a:pPr>
            <a:r>
              <a:rPr lang="en-US" sz="2800" b="1" dirty="0">
                <a:latin typeface="Calibri" pitchFamily="34" charset="0"/>
              </a:rPr>
              <a:t>	</a:t>
            </a:r>
            <a:r>
              <a:rPr lang="en-US" sz="2200" b="1" i="1" u="sng" dirty="0">
                <a:solidFill>
                  <a:schemeClr val="tx1"/>
                </a:solidFill>
                <a:latin typeface="Calibri" pitchFamily="34" charset="0"/>
              </a:rPr>
              <a:t>Southern Region </a:t>
            </a:r>
            <a:r>
              <a:rPr lang="en-US" sz="2200" dirty="0">
                <a:latin typeface="Calibri" pitchFamily="34" charset="0"/>
              </a:rPr>
              <a:t>– November 15-17, Washington, D.C.</a:t>
            </a:r>
            <a:br>
              <a:rPr lang="en-US" sz="2200" dirty="0">
                <a:latin typeface="Calibri" pitchFamily="34" charset="0"/>
              </a:rPr>
            </a:br>
            <a:r>
              <a:rPr lang="en-US" sz="2200" dirty="0">
                <a:latin typeface="Calibri" pitchFamily="34" charset="0"/>
              </a:rPr>
              <a:t>“The Ultimate DECA  Power Trip” </a:t>
            </a:r>
          </a:p>
          <a:p>
            <a:pPr>
              <a:buFontTx/>
              <a:buNone/>
            </a:pPr>
            <a:endParaRPr lang="en-US" sz="2200" dirty="0">
              <a:latin typeface="Calibri" pitchFamily="34" charset="0"/>
            </a:endParaRPr>
          </a:p>
          <a:p>
            <a:pPr>
              <a:buFontTx/>
              <a:buNone/>
            </a:pPr>
            <a:r>
              <a:rPr lang="en-US" sz="2200" dirty="0">
                <a:latin typeface="Calibri" pitchFamily="34" charset="0"/>
              </a:rPr>
              <a:t>	</a:t>
            </a:r>
            <a:r>
              <a:rPr lang="en-US" sz="2200" b="1" i="1" u="sng" dirty="0">
                <a:solidFill>
                  <a:schemeClr val="tx1"/>
                </a:solidFill>
                <a:latin typeface="Calibri" pitchFamily="34" charset="0"/>
              </a:rPr>
              <a:t>State CDC</a:t>
            </a:r>
            <a:r>
              <a:rPr lang="en-US" sz="2200" b="1" i="1" dirty="0">
                <a:solidFill>
                  <a:schemeClr val="tx1"/>
                </a:solidFill>
                <a:latin typeface="Calibri" pitchFamily="34" charset="0"/>
              </a:rPr>
              <a:t> </a:t>
            </a:r>
            <a:r>
              <a:rPr lang="en-US" sz="2200" dirty="0">
                <a:latin typeface="Calibri" pitchFamily="34" charset="0"/>
              </a:rPr>
              <a:t>– February 20-22, 2020  Fort Worth, Texas</a:t>
            </a:r>
          </a:p>
          <a:p>
            <a:pPr>
              <a:buFontTx/>
              <a:buNone/>
            </a:pPr>
            <a:r>
              <a:rPr lang="en-US" sz="2200" dirty="0">
                <a:latin typeface="Calibri" pitchFamily="34" charset="0"/>
              </a:rPr>
              <a:t>	</a:t>
            </a:r>
            <a:r>
              <a:rPr lang="en-US" sz="2200" b="1" dirty="0">
                <a:latin typeface="Calibri" pitchFamily="34" charset="0"/>
              </a:rPr>
              <a:t>Thursday - Saturday</a:t>
            </a:r>
          </a:p>
          <a:p>
            <a:pPr>
              <a:buFontTx/>
              <a:buNone/>
            </a:pPr>
            <a:endParaRPr lang="en-US" sz="2200" dirty="0">
              <a:latin typeface="Calibri" pitchFamily="34" charset="0"/>
            </a:endParaRPr>
          </a:p>
          <a:p>
            <a:pPr>
              <a:buFontTx/>
              <a:buNone/>
            </a:pPr>
            <a:r>
              <a:rPr lang="en-US" sz="2200" dirty="0">
                <a:latin typeface="Calibri" pitchFamily="34" charset="0"/>
              </a:rPr>
              <a:t>	</a:t>
            </a:r>
            <a:r>
              <a:rPr lang="en-US" sz="2200" b="1" i="1" u="sng" dirty="0">
                <a:solidFill>
                  <a:schemeClr val="tx1"/>
                </a:solidFill>
                <a:latin typeface="Calibri" pitchFamily="34" charset="0"/>
              </a:rPr>
              <a:t>ICDC </a:t>
            </a:r>
            <a:r>
              <a:rPr lang="en-US" sz="2200" b="1" i="1" dirty="0">
                <a:solidFill>
                  <a:schemeClr val="tx1"/>
                </a:solidFill>
                <a:latin typeface="Calibri" pitchFamily="34" charset="0"/>
              </a:rPr>
              <a:t> </a:t>
            </a:r>
            <a:r>
              <a:rPr lang="en-US" sz="2200" dirty="0">
                <a:latin typeface="Calibri" pitchFamily="34" charset="0"/>
              </a:rPr>
              <a:t>– April 29 – May 2,  2020,  Nashville, Tennessee</a:t>
            </a:r>
            <a:br>
              <a:rPr lang="en-US" sz="2200" dirty="0">
                <a:latin typeface="Calibri" pitchFamily="34" charset="0"/>
              </a:rPr>
            </a:br>
            <a:r>
              <a:rPr lang="en-US" sz="2200" b="1" dirty="0">
                <a:latin typeface="Calibri" pitchFamily="34" charset="0"/>
              </a:rPr>
              <a:t>Wednesday-Saturday</a:t>
            </a:r>
          </a:p>
          <a:p>
            <a:pPr>
              <a:buFontTx/>
              <a:buNone/>
            </a:pPr>
            <a:endParaRPr lang="en-US" sz="2800" dirty="0">
              <a:latin typeface="Calibri" pitchFamily="34" charset="0"/>
            </a:endParaRPr>
          </a:p>
          <a:p>
            <a:pPr lvl="1">
              <a:buFontTx/>
              <a:buNone/>
            </a:pPr>
            <a:endParaRPr lang="en-US" sz="2400" dirty="0">
              <a:latin typeface="Calibri" pitchFamily="34" charset="0"/>
            </a:endParaRPr>
          </a:p>
        </p:txBody>
      </p:sp>
      <p:sp>
        <p:nvSpPr>
          <p:cNvPr id="8196" name="Rectangle 4"/>
          <p:cNvSpPr>
            <a:spLocks noChangeArrowheads="1"/>
          </p:cNvSpPr>
          <p:nvPr/>
        </p:nvSpPr>
        <p:spPr bwMode="auto">
          <a:xfrm>
            <a:off x="5943600" y="60198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chemeClr val="bg1"/>
                </a:solidFill>
              </a:rPr>
              <a:t>www.deca.org/events/</a:t>
            </a:r>
          </a:p>
        </p:txBody>
      </p:sp>
      <p:sp>
        <p:nvSpPr>
          <p:cNvPr id="8197" name="TextBox 12"/>
          <p:cNvSpPr txBox="1">
            <a:spLocks noChangeArrowheads="1"/>
          </p:cNvSpPr>
          <p:nvPr/>
        </p:nvSpPr>
        <p:spPr bwMode="auto">
          <a:xfrm>
            <a:off x="152400" y="1219200"/>
            <a:ext cx="411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b="1" dirty="0">
                <a:solidFill>
                  <a:schemeClr val="bg1"/>
                </a:solidFill>
              </a:rPr>
              <a:t>Professional Development </a:t>
            </a:r>
          </a:p>
          <a:p>
            <a:r>
              <a:rPr lang="en-US" sz="1800" dirty="0">
                <a:solidFill>
                  <a:schemeClr val="bg1"/>
                </a:solidFill>
              </a:rPr>
              <a:t>Statewide Teacher Training</a:t>
            </a:r>
          </a:p>
          <a:p>
            <a:r>
              <a:rPr lang="en-US" sz="1800" dirty="0">
                <a:solidFill>
                  <a:schemeClr val="bg1"/>
                </a:solidFill>
              </a:rPr>
              <a:t>- September 18th– Austin</a:t>
            </a:r>
          </a:p>
          <a:p>
            <a:r>
              <a:rPr lang="en-US" sz="1800" dirty="0">
                <a:solidFill>
                  <a:schemeClr val="bg1"/>
                </a:solidFill>
              </a:rPr>
              <a:t>- Room Block will be available the 17th</a:t>
            </a:r>
          </a:p>
          <a:p>
            <a:endParaRPr lang="en-US" sz="1800" dirty="0">
              <a:solidFill>
                <a:schemeClr val="bg1"/>
              </a:solidFill>
            </a:endParaRPr>
          </a:p>
          <a:p>
            <a:r>
              <a:rPr lang="en-US" b="1" dirty="0">
                <a:solidFill>
                  <a:schemeClr val="bg1"/>
                </a:solidFill>
              </a:rPr>
              <a:t>DECA Dues </a:t>
            </a:r>
            <a:r>
              <a:rPr lang="en-US" dirty="0">
                <a:solidFill>
                  <a:schemeClr val="bg1"/>
                </a:solidFill>
              </a:rPr>
              <a:t>– October 15th</a:t>
            </a:r>
          </a:p>
          <a:p>
            <a:endParaRPr lang="en-US" dirty="0">
              <a:solidFill>
                <a:schemeClr val="bg1"/>
              </a:solidFill>
            </a:endParaRPr>
          </a:p>
          <a:p>
            <a:r>
              <a:rPr lang="en-US" b="1" dirty="0">
                <a:solidFill>
                  <a:schemeClr val="bg1"/>
                </a:solidFill>
              </a:rPr>
              <a:t>National DECA Month</a:t>
            </a:r>
            <a:endParaRPr lang="en-US" sz="2000" dirty="0">
              <a:solidFill>
                <a:schemeClr val="bg1"/>
              </a:solidFill>
            </a:endParaRPr>
          </a:p>
          <a:p>
            <a:r>
              <a:rPr lang="en-US" sz="2000" dirty="0">
                <a:solidFill>
                  <a:schemeClr val="bg1"/>
                </a:solidFill>
              </a:rPr>
              <a:t>November</a:t>
            </a:r>
          </a:p>
          <a:p>
            <a:endParaRPr lang="en-US" b="1" dirty="0">
              <a:solidFill>
                <a:schemeClr val="bg1"/>
              </a:solidFill>
            </a:endParaRPr>
          </a:p>
          <a:p>
            <a:r>
              <a:rPr lang="en-US" b="1" dirty="0">
                <a:solidFill>
                  <a:schemeClr val="bg1"/>
                </a:solidFill>
              </a:rPr>
              <a:t>Advocacy/CTE Month</a:t>
            </a:r>
          </a:p>
          <a:p>
            <a:r>
              <a:rPr lang="en-US" sz="2000" dirty="0">
                <a:solidFill>
                  <a:schemeClr val="bg1"/>
                </a:solidFill>
              </a:rPr>
              <a:t>February</a:t>
            </a:r>
          </a:p>
        </p:txBody>
      </p:sp>
      <p:sp>
        <p:nvSpPr>
          <p:cNvPr id="8" name="Title 3"/>
          <p:cNvSpPr>
            <a:spLocks noGrp="1"/>
          </p:cNvSpPr>
          <p:nvPr>
            <p:ph type="title"/>
          </p:nvPr>
        </p:nvSpPr>
        <p:spPr>
          <a:xfrm>
            <a:off x="0" y="0"/>
            <a:ext cx="9144000" cy="1143000"/>
          </a:xfrm>
        </p:spPr>
        <p:txBody>
          <a:bodyPr/>
          <a:lstStyle/>
          <a:p>
            <a:r>
              <a:rPr lang="en-US" dirty="0">
                <a:latin typeface="Calibri" pitchFamily="34" charset="0"/>
              </a:rPr>
              <a:t>2019-2020</a:t>
            </a:r>
            <a:r>
              <a:rPr lang="en-US" dirty="0"/>
              <a:t> DECA Calendar</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34627" y="1828800"/>
            <a:ext cx="3810000" cy="3962400"/>
          </a:xfrm>
          <a:ln w="28575">
            <a:solidFill>
              <a:schemeClr val="bg1"/>
            </a:solidFill>
          </a:ln>
        </p:spPr>
        <p:txBody>
          <a:bodyPr/>
          <a:lstStyle/>
          <a:p>
            <a:r>
              <a:rPr lang="en-US" sz="2800" dirty="0"/>
              <a:t>Registration Fee –</a:t>
            </a:r>
            <a:r>
              <a:rPr lang="en-US" dirty="0"/>
              <a:t> </a:t>
            </a:r>
          </a:p>
          <a:p>
            <a:pPr marL="0" indent="0">
              <a:buNone/>
            </a:pPr>
            <a:r>
              <a:rPr lang="en-US" sz="2000" dirty="0"/>
              <a:t>	</a:t>
            </a:r>
            <a:r>
              <a:rPr lang="en-US" sz="2400" dirty="0"/>
              <a:t>$130 per attendee</a:t>
            </a:r>
            <a:endParaRPr lang="en-US" sz="2000" dirty="0"/>
          </a:p>
          <a:p>
            <a:r>
              <a:rPr lang="en-US" sz="2800" dirty="0"/>
              <a:t>Deadline –</a:t>
            </a:r>
            <a:r>
              <a:rPr lang="en-US" dirty="0"/>
              <a:t> </a:t>
            </a:r>
            <a:br>
              <a:rPr lang="en-US" dirty="0"/>
            </a:br>
            <a:r>
              <a:rPr lang="en-US" dirty="0"/>
              <a:t>	</a:t>
            </a:r>
            <a:r>
              <a:rPr lang="en-US" sz="2400" dirty="0"/>
              <a:t>Mid-October</a:t>
            </a:r>
          </a:p>
          <a:p>
            <a:r>
              <a:rPr lang="en-US" sz="2800" dirty="0"/>
              <a:t>Renaissance Downtown Hotel</a:t>
            </a:r>
          </a:p>
          <a:p>
            <a:pPr marL="0" indent="0">
              <a:buNone/>
            </a:pPr>
            <a:r>
              <a:rPr lang="en-US" dirty="0"/>
              <a:t>    ~</a:t>
            </a:r>
            <a:r>
              <a:rPr lang="en-US" sz="2000" dirty="0"/>
              <a:t>$199 per room per night</a:t>
            </a:r>
          </a:p>
        </p:txBody>
      </p:sp>
      <p:sp>
        <p:nvSpPr>
          <p:cNvPr id="9" name="Title 3"/>
          <p:cNvSpPr>
            <a:spLocks noGrp="1"/>
          </p:cNvSpPr>
          <p:nvPr>
            <p:ph type="title"/>
          </p:nvPr>
        </p:nvSpPr>
        <p:spPr>
          <a:xfrm>
            <a:off x="0" y="0"/>
            <a:ext cx="9144000" cy="1143000"/>
          </a:xfrm>
        </p:spPr>
        <p:txBody>
          <a:bodyPr/>
          <a:lstStyle/>
          <a:p>
            <a:r>
              <a:rPr lang="en-US" dirty="0"/>
              <a:t>Southern Region/Power Trip</a:t>
            </a:r>
          </a:p>
        </p:txBody>
      </p:sp>
      <p:sp>
        <p:nvSpPr>
          <p:cNvPr id="10" name="TextBox 9"/>
          <p:cNvSpPr txBox="1"/>
          <p:nvPr/>
        </p:nvSpPr>
        <p:spPr>
          <a:xfrm>
            <a:off x="2057400" y="1125360"/>
            <a:ext cx="5105400" cy="584775"/>
          </a:xfrm>
          <a:prstGeom prst="rect">
            <a:avLst/>
          </a:prstGeom>
          <a:noFill/>
        </p:spPr>
        <p:txBody>
          <a:bodyPr wrap="square" rtlCol="0">
            <a:spAutoFit/>
          </a:bodyPr>
          <a:lstStyle/>
          <a:p>
            <a:pPr algn="ctr"/>
            <a:r>
              <a:rPr lang="en-US" sz="3200" dirty="0">
                <a:solidFill>
                  <a:schemeClr val="bg1"/>
                </a:solidFill>
              </a:rPr>
              <a:t>November 15-17, 2019</a:t>
            </a:r>
          </a:p>
        </p:txBody>
      </p:sp>
      <p:pic>
        <p:nvPicPr>
          <p:cNvPr id="2" name="Picture 1">
            <a:extLst>
              <a:ext uri="{FF2B5EF4-FFF2-40B4-BE49-F238E27FC236}">
                <a16:creationId xmlns:a16="http://schemas.microsoft.com/office/drawing/2014/main" id="{1CCAA22B-41EC-47B4-8BAC-4B026A822149}"/>
              </a:ext>
            </a:extLst>
          </p:cNvPr>
          <p:cNvPicPr>
            <a:picLocks noChangeAspect="1"/>
          </p:cNvPicPr>
          <p:nvPr/>
        </p:nvPicPr>
        <p:blipFill>
          <a:blip r:embed="rId2"/>
          <a:stretch>
            <a:fillRect/>
          </a:stretch>
        </p:blipFill>
        <p:spPr>
          <a:xfrm>
            <a:off x="4610100" y="2250775"/>
            <a:ext cx="4407098" cy="2938065"/>
          </a:xfrm>
          <a:prstGeom prst="rect">
            <a:avLst/>
          </a:prstGeom>
        </p:spPr>
      </p:pic>
    </p:spTree>
    <p:extLst>
      <p:ext uri="{BB962C8B-B14F-4D97-AF65-F5344CB8AC3E}">
        <p14:creationId xmlns:p14="http://schemas.microsoft.com/office/powerpoint/2010/main" val="304890454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0"/>
            <a:ext cx="9144000" cy="1143000"/>
          </a:xfrm>
        </p:spPr>
        <p:txBody>
          <a:bodyPr/>
          <a:lstStyle/>
          <a:p>
            <a:r>
              <a:rPr lang="en-US" dirty="0"/>
              <a:t>DECA Chapter Campaigns</a:t>
            </a:r>
          </a:p>
        </p:txBody>
      </p:sp>
      <p:sp>
        <p:nvSpPr>
          <p:cNvPr id="3" name="Content Placeholder 2"/>
          <p:cNvSpPr>
            <a:spLocks noGrp="1"/>
          </p:cNvSpPr>
          <p:nvPr>
            <p:ph sz="half" idx="1"/>
          </p:nvPr>
        </p:nvSpPr>
        <p:spPr>
          <a:xfrm>
            <a:off x="685800" y="1219200"/>
            <a:ext cx="3810000" cy="4724400"/>
          </a:xfrm>
        </p:spPr>
        <p:txBody>
          <a:bodyPr/>
          <a:lstStyle/>
          <a:p>
            <a:r>
              <a:rPr lang="en-US" dirty="0"/>
              <a:t>Membership</a:t>
            </a:r>
          </a:p>
          <a:p>
            <a:r>
              <a:rPr lang="en-US" dirty="0"/>
              <a:t>Action Plans</a:t>
            </a:r>
          </a:p>
          <a:p>
            <a:pPr lvl="1"/>
            <a:r>
              <a:rPr lang="en-US" dirty="0"/>
              <a:t>GEW</a:t>
            </a:r>
          </a:p>
          <a:p>
            <a:pPr lvl="1"/>
            <a:r>
              <a:rPr lang="en-US" dirty="0"/>
              <a:t>Promotional</a:t>
            </a:r>
          </a:p>
          <a:p>
            <a:pPr lvl="1"/>
            <a:r>
              <a:rPr lang="en-US" dirty="0"/>
              <a:t>Community Service</a:t>
            </a:r>
          </a:p>
          <a:p>
            <a:r>
              <a:rPr lang="en-US" dirty="0"/>
              <a:t>Advocacy</a:t>
            </a:r>
            <a:br>
              <a:rPr lang="en-US" dirty="0"/>
            </a:br>
            <a:endParaRPr lang="en-US" dirty="0"/>
          </a:p>
          <a:p>
            <a:r>
              <a:rPr lang="en-US" dirty="0"/>
              <a:t>Figures for 2019-2020 have not yet been published</a:t>
            </a:r>
          </a:p>
        </p:txBody>
      </p:sp>
      <p:sp>
        <p:nvSpPr>
          <p:cNvPr id="4" name="Slide Number Placeholder 3"/>
          <p:cNvSpPr>
            <a:spLocks noGrp="1"/>
          </p:cNvSpPr>
          <p:nvPr>
            <p:ph type="sldNum" sz="quarter" idx="12"/>
          </p:nvPr>
        </p:nvSpPr>
        <p:spPr/>
        <p:txBody>
          <a:bodyPr/>
          <a:lstStyle/>
          <a:p>
            <a:pPr>
              <a:defRPr/>
            </a:pPr>
            <a:fld id="{2EB90245-8307-45F9-B49F-70D82D2B3F34}" type="slidenum">
              <a:rPr lang="en-US" smtClean="0"/>
              <a:pPr>
                <a:defRPr/>
              </a:pPr>
              <a:t>5</a:t>
            </a:fld>
            <a:endParaRPr lang="en-US" dirty="0"/>
          </a:p>
        </p:txBody>
      </p:sp>
      <p:pic>
        <p:nvPicPr>
          <p:cNvPr id="6" name="Picture 5">
            <a:extLst>
              <a:ext uri="{FF2B5EF4-FFF2-40B4-BE49-F238E27FC236}">
                <a16:creationId xmlns:a16="http://schemas.microsoft.com/office/drawing/2014/main" id="{F2BB4853-F4D1-49E7-9EBA-5544BEE2888B}"/>
              </a:ext>
            </a:extLst>
          </p:cNvPr>
          <p:cNvPicPr>
            <a:picLocks noChangeAspect="1"/>
          </p:cNvPicPr>
          <p:nvPr/>
        </p:nvPicPr>
        <p:blipFill>
          <a:blip r:embed="rId2"/>
          <a:stretch>
            <a:fillRect/>
          </a:stretch>
        </p:blipFill>
        <p:spPr>
          <a:xfrm>
            <a:off x="4343400" y="880274"/>
            <a:ext cx="4623435" cy="5672926"/>
          </a:xfrm>
          <a:prstGeom prst="rect">
            <a:avLst/>
          </a:prstGeom>
        </p:spPr>
      </p:pic>
    </p:spTree>
    <p:extLst>
      <p:ext uri="{BB962C8B-B14F-4D97-AF65-F5344CB8AC3E}">
        <p14:creationId xmlns:p14="http://schemas.microsoft.com/office/powerpoint/2010/main" val="2005229161"/>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0"/>
            <a:ext cx="9144000" cy="1143000"/>
          </a:xfrm>
        </p:spPr>
        <p:txBody>
          <a:bodyPr/>
          <a:lstStyle/>
          <a:p>
            <a:r>
              <a:rPr lang="en-US" dirty="0"/>
              <a:t>DECA Chapter Campaigns</a:t>
            </a:r>
          </a:p>
        </p:txBody>
      </p:sp>
      <p:sp>
        <p:nvSpPr>
          <p:cNvPr id="3" name="Content Placeholder 2"/>
          <p:cNvSpPr>
            <a:spLocks noGrp="1"/>
          </p:cNvSpPr>
          <p:nvPr>
            <p:ph sz="half" idx="1"/>
          </p:nvPr>
        </p:nvSpPr>
        <p:spPr>
          <a:xfrm>
            <a:off x="685800" y="1219200"/>
            <a:ext cx="3810000" cy="4724400"/>
          </a:xfrm>
        </p:spPr>
        <p:txBody>
          <a:bodyPr/>
          <a:lstStyle/>
          <a:p>
            <a:r>
              <a:rPr lang="en-US" dirty="0"/>
              <a:t>Membership</a:t>
            </a:r>
          </a:p>
          <a:p>
            <a:pPr lvl="1"/>
            <a:r>
              <a:rPr lang="en-US" dirty="0"/>
              <a:t>+20 students</a:t>
            </a:r>
          </a:p>
          <a:p>
            <a:pPr lvl="1"/>
            <a:r>
              <a:rPr lang="en-US" dirty="0"/>
              <a:t>TOTAL of 20 Alumni OR Professional </a:t>
            </a:r>
          </a:p>
          <a:p>
            <a:r>
              <a:rPr lang="en-US" dirty="0"/>
              <a:t>Alumni Success Stories</a:t>
            </a:r>
          </a:p>
          <a:p>
            <a:pPr lvl="1"/>
            <a:r>
              <a:rPr lang="en-US" dirty="0"/>
              <a:t>ANY DECA Alumni, no chapter restriction</a:t>
            </a:r>
          </a:p>
          <a:p>
            <a:r>
              <a:rPr lang="en-US" dirty="0"/>
              <a:t>Activities</a:t>
            </a:r>
          </a:p>
          <a:p>
            <a:pPr lvl="1"/>
            <a:r>
              <a:rPr lang="en-US" dirty="0"/>
              <a:t>Should be different for each campaign</a:t>
            </a:r>
          </a:p>
        </p:txBody>
      </p:sp>
      <p:sp>
        <p:nvSpPr>
          <p:cNvPr id="4" name="Slide Number Placeholder 3"/>
          <p:cNvSpPr>
            <a:spLocks noGrp="1"/>
          </p:cNvSpPr>
          <p:nvPr>
            <p:ph type="sldNum" sz="quarter" idx="12"/>
          </p:nvPr>
        </p:nvSpPr>
        <p:spPr/>
        <p:txBody>
          <a:bodyPr/>
          <a:lstStyle/>
          <a:p>
            <a:pPr>
              <a:defRPr/>
            </a:pPr>
            <a:fld id="{2EB90245-8307-45F9-B49F-70D82D2B3F34}" type="slidenum">
              <a:rPr lang="en-US" smtClean="0"/>
              <a:pPr>
                <a:defRPr/>
              </a:pPr>
              <a:t>6</a:t>
            </a:fld>
            <a:endParaRPr lang="en-US" dirty="0"/>
          </a:p>
        </p:txBody>
      </p:sp>
      <p:pic>
        <p:nvPicPr>
          <p:cNvPr id="16" name="Picture 15">
            <a:extLst>
              <a:ext uri="{FF2B5EF4-FFF2-40B4-BE49-F238E27FC236}">
                <a16:creationId xmlns:a16="http://schemas.microsoft.com/office/drawing/2014/main" id="{F29EC290-BC52-44AC-B52F-DF898CEFFC3A}"/>
              </a:ext>
            </a:extLst>
          </p:cNvPr>
          <p:cNvPicPr>
            <a:picLocks noChangeAspect="1"/>
          </p:cNvPicPr>
          <p:nvPr/>
        </p:nvPicPr>
        <p:blipFill>
          <a:blip r:embed="rId2"/>
          <a:stretch>
            <a:fillRect/>
          </a:stretch>
        </p:blipFill>
        <p:spPr>
          <a:xfrm>
            <a:off x="4343400" y="880274"/>
            <a:ext cx="4623435" cy="5672926"/>
          </a:xfrm>
          <a:prstGeom prst="rect">
            <a:avLst/>
          </a:prstGeom>
        </p:spPr>
      </p:pic>
    </p:spTree>
    <p:extLst>
      <p:ext uri="{BB962C8B-B14F-4D97-AF65-F5344CB8AC3E}">
        <p14:creationId xmlns:p14="http://schemas.microsoft.com/office/powerpoint/2010/main" val="28487309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0"/>
            <a:ext cx="9144000" cy="1143000"/>
          </a:xfrm>
        </p:spPr>
        <p:txBody>
          <a:bodyPr/>
          <a:lstStyle/>
          <a:p>
            <a:r>
              <a:rPr lang="en-US" dirty="0"/>
              <a:t>DECA Chapter Campaigns</a:t>
            </a:r>
          </a:p>
        </p:txBody>
      </p:sp>
      <p:sp>
        <p:nvSpPr>
          <p:cNvPr id="3" name="Content Placeholder 2"/>
          <p:cNvSpPr>
            <a:spLocks noGrp="1"/>
          </p:cNvSpPr>
          <p:nvPr>
            <p:ph sz="half" idx="1"/>
          </p:nvPr>
        </p:nvSpPr>
        <p:spPr>
          <a:xfrm>
            <a:off x="685800" y="1219200"/>
            <a:ext cx="7696200" cy="4724400"/>
          </a:xfrm>
        </p:spPr>
        <p:txBody>
          <a:bodyPr/>
          <a:lstStyle/>
          <a:p>
            <a:r>
              <a:rPr lang="en-US" dirty="0"/>
              <a:t>Global Entrepreneurship Week</a:t>
            </a:r>
            <a:br>
              <a:rPr lang="en-US" dirty="0"/>
            </a:br>
            <a:br>
              <a:rPr lang="en-US" dirty="0"/>
            </a:br>
            <a:br>
              <a:rPr lang="en-US" dirty="0"/>
            </a:br>
            <a:br>
              <a:rPr lang="en-US" dirty="0"/>
            </a:br>
            <a:br>
              <a:rPr lang="en-US" dirty="0"/>
            </a:br>
            <a:br>
              <a:rPr lang="en-US" dirty="0"/>
            </a:br>
            <a:br>
              <a:rPr lang="en-US" dirty="0"/>
            </a:br>
            <a:endParaRPr lang="en-US" dirty="0"/>
          </a:p>
          <a:p>
            <a:r>
              <a:rPr lang="en-US" dirty="0"/>
              <a:t>Success Stories are of LOCAL Entrepreneurs – Not Limited to Your Chapter! </a:t>
            </a:r>
          </a:p>
        </p:txBody>
      </p:sp>
      <p:sp>
        <p:nvSpPr>
          <p:cNvPr id="4" name="Slide Number Placeholder 3"/>
          <p:cNvSpPr>
            <a:spLocks noGrp="1"/>
          </p:cNvSpPr>
          <p:nvPr>
            <p:ph type="sldNum" sz="quarter" idx="12"/>
          </p:nvPr>
        </p:nvSpPr>
        <p:spPr/>
        <p:txBody>
          <a:bodyPr/>
          <a:lstStyle/>
          <a:p>
            <a:pPr>
              <a:defRPr/>
            </a:pPr>
            <a:fld id="{2EB90245-8307-45F9-B49F-70D82D2B3F34}" type="slidenum">
              <a:rPr lang="en-US" smtClean="0"/>
              <a:pPr>
                <a:defRPr/>
              </a:pPr>
              <a:t>7</a:t>
            </a:fld>
            <a:endParaRPr lang="en-US" dirty="0"/>
          </a:p>
        </p:txBody>
      </p:sp>
      <p:pic>
        <p:nvPicPr>
          <p:cNvPr id="11" name="Picture 10">
            <a:extLst>
              <a:ext uri="{FF2B5EF4-FFF2-40B4-BE49-F238E27FC236}">
                <a16:creationId xmlns:a16="http://schemas.microsoft.com/office/drawing/2014/main" id="{82203D98-F078-454B-9EFD-885AE71BA7D4}"/>
              </a:ext>
            </a:extLst>
          </p:cNvPr>
          <p:cNvPicPr>
            <a:picLocks noChangeAspect="1"/>
          </p:cNvPicPr>
          <p:nvPr/>
        </p:nvPicPr>
        <p:blipFill>
          <a:blip r:embed="rId2"/>
          <a:stretch>
            <a:fillRect/>
          </a:stretch>
        </p:blipFill>
        <p:spPr>
          <a:xfrm>
            <a:off x="504825" y="2209800"/>
            <a:ext cx="8134350" cy="2438400"/>
          </a:xfrm>
          <a:prstGeom prst="rect">
            <a:avLst/>
          </a:prstGeom>
        </p:spPr>
      </p:pic>
    </p:spTree>
    <p:extLst>
      <p:ext uri="{BB962C8B-B14F-4D97-AF65-F5344CB8AC3E}">
        <p14:creationId xmlns:p14="http://schemas.microsoft.com/office/powerpoint/2010/main" val="24471226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956" y="1371600"/>
            <a:ext cx="8686088" cy="1200329"/>
          </a:xfrm>
          <a:prstGeom prst="rect">
            <a:avLst/>
          </a:prstGeom>
          <a:noFill/>
          <a:ln>
            <a:noFill/>
          </a:ln>
        </p:spPr>
        <p:txBody>
          <a:bodyPr wrap="square" rtlCol="0">
            <a:spAutoFit/>
          </a:bodyPr>
          <a:lstStyle/>
          <a:p>
            <a:pPr marL="342900" indent="-342900">
              <a:buFont typeface="Arial" pitchFamily="34" charset="0"/>
              <a:buChar char="•"/>
            </a:pPr>
            <a:r>
              <a:rPr lang="en-US" dirty="0">
                <a:solidFill>
                  <a:schemeClr val="bg1"/>
                </a:solidFill>
              </a:rPr>
              <a:t>2018-2019 Numbers</a:t>
            </a:r>
          </a:p>
          <a:p>
            <a:pPr marL="800100" lvl="1" indent="-342900">
              <a:buFont typeface="Arial" pitchFamily="34" charset="0"/>
              <a:buChar char="•"/>
            </a:pPr>
            <a:r>
              <a:rPr lang="en-US" dirty="0">
                <a:solidFill>
                  <a:schemeClr val="bg1"/>
                </a:solidFill>
              </a:rPr>
              <a:t>Current Membership – 15,304 – Largest Association</a:t>
            </a:r>
          </a:p>
          <a:p>
            <a:pPr marL="800100" lvl="1" indent="-342900">
              <a:buFont typeface="Arial" pitchFamily="34" charset="0"/>
              <a:buChar char="•"/>
            </a:pPr>
            <a:r>
              <a:rPr lang="en-US" dirty="0">
                <a:solidFill>
                  <a:schemeClr val="bg1"/>
                </a:solidFill>
              </a:rPr>
              <a:t>ICDC Allocations– 9 for Role Plays, 8 for Prepared</a:t>
            </a:r>
          </a:p>
        </p:txBody>
      </p:sp>
      <p:sp>
        <p:nvSpPr>
          <p:cNvPr id="10" name="Title 3"/>
          <p:cNvSpPr>
            <a:spLocks noGrp="1"/>
          </p:cNvSpPr>
          <p:nvPr>
            <p:ph type="title"/>
          </p:nvPr>
        </p:nvSpPr>
        <p:spPr>
          <a:xfrm>
            <a:off x="0" y="0"/>
            <a:ext cx="9144000" cy="1143000"/>
          </a:xfrm>
        </p:spPr>
        <p:txBody>
          <a:bodyPr/>
          <a:lstStyle/>
          <a:p>
            <a:r>
              <a:rPr lang="en-US" dirty="0"/>
              <a:t>Texas DECA Membership Campaign</a:t>
            </a:r>
          </a:p>
        </p:txBody>
      </p:sp>
      <p:sp>
        <p:nvSpPr>
          <p:cNvPr id="6" name="TextBox 5">
            <a:extLst>
              <a:ext uri="{FF2B5EF4-FFF2-40B4-BE49-F238E27FC236}">
                <a16:creationId xmlns:a16="http://schemas.microsoft.com/office/drawing/2014/main" id="{9C20E3A1-545B-4154-A1E2-A2B2980785EA}"/>
              </a:ext>
            </a:extLst>
          </p:cNvPr>
          <p:cNvSpPr txBox="1"/>
          <p:nvPr/>
        </p:nvSpPr>
        <p:spPr>
          <a:xfrm>
            <a:off x="222860" y="2800529"/>
            <a:ext cx="8686088" cy="3416320"/>
          </a:xfrm>
          <a:prstGeom prst="rect">
            <a:avLst/>
          </a:prstGeom>
          <a:noFill/>
          <a:ln>
            <a:noFill/>
          </a:ln>
        </p:spPr>
        <p:txBody>
          <a:bodyPr wrap="square" rtlCol="0">
            <a:spAutoFit/>
          </a:bodyPr>
          <a:lstStyle/>
          <a:p>
            <a:pPr marL="342900" indent="-342900">
              <a:buFont typeface="Arial" pitchFamily="34" charset="0"/>
              <a:buChar char="•"/>
            </a:pPr>
            <a:r>
              <a:rPr lang="en-US" dirty="0">
                <a:solidFill>
                  <a:schemeClr val="bg1"/>
                </a:solidFill>
              </a:rPr>
              <a:t>2019-2020 Campaign</a:t>
            </a:r>
          </a:p>
          <a:p>
            <a:pPr marL="800100" lvl="1" indent="-342900">
              <a:buFont typeface="Arial" pitchFamily="34" charset="0"/>
              <a:buChar char="•"/>
            </a:pPr>
            <a:r>
              <a:rPr lang="en-US" dirty="0">
                <a:solidFill>
                  <a:schemeClr val="bg1"/>
                </a:solidFill>
              </a:rPr>
              <a:t>Three Campaigns</a:t>
            </a:r>
          </a:p>
          <a:p>
            <a:pPr marL="1257300" lvl="2" indent="-342900">
              <a:buFont typeface="Arial" pitchFamily="34" charset="0"/>
              <a:buChar char="•"/>
            </a:pPr>
            <a:r>
              <a:rPr lang="en-US" dirty="0">
                <a:solidFill>
                  <a:schemeClr val="bg1"/>
                </a:solidFill>
              </a:rPr>
              <a:t>Current Chapters – October 15 – Students Only</a:t>
            </a:r>
            <a:endParaRPr lang="en-US" baseline="30000" dirty="0">
              <a:solidFill>
                <a:schemeClr val="bg1"/>
              </a:solidFill>
            </a:endParaRPr>
          </a:p>
          <a:p>
            <a:pPr marL="1714500" lvl="3" indent="-342900">
              <a:buFont typeface="Arial" pitchFamily="34" charset="0"/>
              <a:buChar char="•"/>
            </a:pPr>
            <a:r>
              <a:rPr lang="en-US" dirty="0">
                <a:solidFill>
                  <a:schemeClr val="bg1"/>
                </a:solidFill>
              </a:rPr>
              <a:t>Bronze = +10, Silver = +30, Gold = +50</a:t>
            </a:r>
          </a:p>
          <a:p>
            <a:pPr marL="1257300" lvl="2" indent="-342900">
              <a:buFont typeface="Arial" pitchFamily="34" charset="0"/>
              <a:buChar char="•"/>
            </a:pPr>
            <a:r>
              <a:rPr lang="en-US" dirty="0">
                <a:solidFill>
                  <a:schemeClr val="bg1"/>
                </a:solidFill>
              </a:rPr>
              <a:t>Professional/Alumni – December 1</a:t>
            </a:r>
          </a:p>
          <a:p>
            <a:pPr marL="1714500" lvl="3" indent="-342900">
              <a:buFont typeface="Arial" pitchFamily="34" charset="0"/>
              <a:buChar char="•"/>
            </a:pPr>
            <a:r>
              <a:rPr lang="en-US" dirty="0">
                <a:solidFill>
                  <a:schemeClr val="bg1"/>
                </a:solidFill>
              </a:rPr>
              <a:t>Corporate = +20, Enterprise = +40</a:t>
            </a:r>
          </a:p>
          <a:p>
            <a:pPr marL="1257300" lvl="2" indent="-342900">
              <a:buFont typeface="Arial" pitchFamily="34" charset="0"/>
              <a:buChar char="•"/>
            </a:pPr>
            <a:r>
              <a:rPr lang="en-US" dirty="0">
                <a:solidFill>
                  <a:schemeClr val="bg1"/>
                </a:solidFill>
              </a:rPr>
              <a:t>New Chapters – December 1 – Total Membership</a:t>
            </a:r>
          </a:p>
          <a:p>
            <a:pPr marL="1714500" lvl="3" indent="-342900">
              <a:buFont typeface="Arial" pitchFamily="34" charset="0"/>
              <a:buChar char="•"/>
            </a:pPr>
            <a:r>
              <a:rPr lang="en-US" dirty="0">
                <a:solidFill>
                  <a:schemeClr val="bg1"/>
                </a:solidFill>
              </a:rPr>
              <a:t>Tier 1 = 20 members, Tier 2 = 40 Members</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4200327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EB90245-8307-45F9-B49F-70D82D2B3F34}" type="slidenum">
              <a:rPr lang="en-US" smtClean="0"/>
              <a:pPr>
                <a:defRPr/>
              </a:pPr>
              <a:t>9</a:t>
            </a:fld>
            <a:endParaRPr lang="en-US"/>
          </a:p>
        </p:txBody>
      </p:sp>
      <p:sp>
        <p:nvSpPr>
          <p:cNvPr id="9" name="TextBox 8"/>
          <p:cNvSpPr txBox="1"/>
          <p:nvPr/>
        </p:nvSpPr>
        <p:spPr>
          <a:xfrm>
            <a:off x="228956" y="1295400"/>
            <a:ext cx="8686088" cy="3046988"/>
          </a:xfrm>
          <a:prstGeom prst="rect">
            <a:avLst/>
          </a:prstGeom>
          <a:noFill/>
          <a:ln>
            <a:noFill/>
          </a:ln>
        </p:spPr>
        <p:txBody>
          <a:bodyPr wrap="square" rtlCol="0">
            <a:spAutoFit/>
          </a:bodyPr>
          <a:lstStyle/>
          <a:p>
            <a:pPr marL="342900" indent="-342900">
              <a:buFont typeface="Arial" pitchFamily="34" charset="0"/>
              <a:buChar char="•"/>
            </a:pPr>
            <a:r>
              <a:rPr lang="en-US" dirty="0">
                <a:solidFill>
                  <a:schemeClr val="bg1"/>
                </a:solidFill>
              </a:rPr>
              <a:t>Districts will continue to run District-Wide Service Projects</a:t>
            </a:r>
          </a:p>
          <a:p>
            <a:pPr marL="342900" indent="-342900">
              <a:buFont typeface="Arial" pitchFamily="34" charset="0"/>
              <a:buChar char="•"/>
            </a:pPr>
            <a:r>
              <a:rPr lang="en-US" dirty="0">
                <a:solidFill>
                  <a:schemeClr val="bg1"/>
                </a:solidFill>
              </a:rPr>
              <a:t>Statewide Awareness Campaign will focus on raising awareness for Childhood Cancers</a:t>
            </a:r>
          </a:p>
          <a:p>
            <a:pPr marL="342900" indent="-342900">
              <a:buFont typeface="Arial" pitchFamily="34" charset="0"/>
              <a:buChar char="•"/>
            </a:pPr>
            <a:r>
              <a:rPr lang="en-US" dirty="0">
                <a:solidFill>
                  <a:schemeClr val="bg1"/>
                </a:solidFill>
              </a:rPr>
              <a:t>Chapters can earn recognition and rewards for their participation in the Marketing and Media Challenge</a:t>
            </a:r>
          </a:p>
          <a:p>
            <a:pPr marL="800100" lvl="1" indent="-342900">
              <a:buFont typeface="Arial" pitchFamily="34" charset="0"/>
              <a:buChar char="•"/>
            </a:pPr>
            <a:r>
              <a:rPr lang="en-US" dirty="0">
                <a:solidFill>
                  <a:schemeClr val="bg1"/>
                </a:solidFill>
              </a:rPr>
              <a:t>Awareness Event</a:t>
            </a:r>
          </a:p>
          <a:p>
            <a:pPr marL="800100" lvl="1" indent="-342900">
              <a:buFont typeface="Arial" pitchFamily="34" charset="0"/>
              <a:buChar char="•"/>
            </a:pPr>
            <a:r>
              <a:rPr lang="en-US" dirty="0">
                <a:solidFill>
                  <a:schemeClr val="bg1"/>
                </a:solidFill>
              </a:rPr>
              <a:t>Social Media Campaign</a:t>
            </a:r>
          </a:p>
          <a:p>
            <a:pPr marL="800100" lvl="1" indent="-342900">
              <a:buFont typeface="Arial" pitchFamily="34" charset="0"/>
              <a:buChar char="•"/>
            </a:pPr>
            <a:r>
              <a:rPr lang="en-US" dirty="0">
                <a:solidFill>
                  <a:schemeClr val="bg1"/>
                </a:solidFill>
              </a:rPr>
              <a:t>Video</a:t>
            </a:r>
          </a:p>
        </p:txBody>
      </p:sp>
      <p:sp>
        <p:nvSpPr>
          <p:cNvPr id="10" name="Title 3"/>
          <p:cNvSpPr>
            <a:spLocks noGrp="1"/>
          </p:cNvSpPr>
          <p:nvPr>
            <p:ph type="title"/>
          </p:nvPr>
        </p:nvSpPr>
        <p:spPr>
          <a:xfrm>
            <a:off x="0" y="0"/>
            <a:ext cx="9144000" cy="1143000"/>
          </a:xfrm>
        </p:spPr>
        <p:txBody>
          <a:bodyPr/>
          <a:lstStyle/>
          <a:p>
            <a:r>
              <a:rPr lang="en-US" dirty="0"/>
              <a:t>Statewide Service Project</a:t>
            </a:r>
          </a:p>
        </p:txBody>
      </p:sp>
    </p:spTree>
    <p:extLst>
      <p:ext uri="{BB962C8B-B14F-4D97-AF65-F5344CB8AC3E}">
        <p14:creationId xmlns:p14="http://schemas.microsoft.com/office/powerpoint/2010/main" val="34929296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6678</TotalTime>
  <Words>1018</Words>
  <Application>Microsoft Office PowerPoint</Application>
  <PresentationFormat>On-screen Show (4:3)</PresentationFormat>
  <Paragraphs>180</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Bold</vt:lpstr>
      <vt:lpstr>Wingdings</vt:lpstr>
      <vt:lpstr>Blank Presentation</vt:lpstr>
      <vt:lpstr>PowerPoint Presentation</vt:lpstr>
      <vt:lpstr>Session Topics</vt:lpstr>
      <vt:lpstr>2019-2020 DECA Calendar</vt:lpstr>
      <vt:lpstr>Southern Region/Power Trip</vt:lpstr>
      <vt:lpstr>DECA Chapter Campaigns</vt:lpstr>
      <vt:lpstr>DECA Chapter Campaigns</vt:lpstr>
      <vt:lpstr>DECA Chapter Campaigns</vt:lpstr>
      <vt:lpstr>Texas DECA Membership Campaign</vt:lpstr>
      <vt:lpstr>Statewide Service Project</vt:lpstr>
      <vt:lpstr>PowerPoint Presentation</vt:lpstr>
      <vt:lpstr>PowerPoint Presentation</vt:lpstr>
      <vt:lpstr>Competitive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Officers</vt:lpstr>
      <vt:lpstr>PowerPoint Presentation</vt:lpstr>
      <vt:lpstr>PowerPoint Presentation</vt:lpstr>
      <vt:lpstr>PowerPoint Presentation</vt:lpstr>
      <vt:lpstr>PowerPoint Presentation</vt:lpstr>
      <vt:lpstr>Practice Testing</vt:lpstr>
      <vt:lpstr>Questions/Comments</vt:lpstr>
    </vt:vector>
  </TitlesOfParts>
  <Company>DECA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Young</dc:creator>
  <cp:lastModifiedBy>Joshua Shankle</cp:lastModifiedBy>
  <cp:revision>337</cp:revision>
  <dcterms:created xsi:type="dcterms:W3CDTF">2010-06-04T13:42:45Z</dcterms:created>
  <dcterms:modified xsi:type="dcterms:W3CDTF">2019-07-13T13:54:52Z</dcterms:modified>
</cp:coreProperties>
</file>