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7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22"/>
      <p:bold r:id="rId23"/>
      <p:italic r:id="rId24"/>
      <p:boldItalic r:id="rId25"/>
    </p:embeddedFont>
    <p:embeddedFont>
      <p:font typeface="Montserrat ExtraBold" panose="00000900000000000000" pitchFamily="2" charset="0"/>
      <p:bold r:id="rId26"/>
      <p:boldItalic r:id="rId27"/>
    </p:embeddedFont>
    <p:embeddedFont>
      <p:font typeface="Montserrat Light" panose="00000400000000000000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245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7f538c455a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7f538c455a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7f538c455a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7f538c455a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7f538c455a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7f538c455a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7f538c455a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7f538c455a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7f538c455a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7f538c455a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7f538c455a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7f538c455a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7f538c455a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7f538c455a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7f538c455a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7f538c455a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4543fe313b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4543fe313b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7f538c455a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7f538c455a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390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40c5f751b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40c5f751b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40c5f751b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40c5f751b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681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7f538c455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7f538c455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40c5f751b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40c5f751b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4543fe313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4543fe313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7f538c455a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7f538c455a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7f538c455a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7f538c455a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7f538c455a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7f538c455a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texasdeca.org/chaptercampaigns" TargetMode="External"/><Relationship Id="rId4" Type="http://schemas.openxmlformats.org/officeDocument/2006/relationships/hyperlink" Target="https://www.deca.org/campaign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3" cy="363884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/>
          <p:nvPr/>
        </p:nvSpPr>
        <p:spPr>
          <a:xfrm>
            <a:off x="50" y="3379800"/>
            <a:ext cx="9144000" cy="1763700"/>
          </a:xfrm>
          <a:prstGeom prst="rect">
            <a:avLst/>
          </a:prstGeom>
          <a:solidFill>
            <a:srgbClr val="2A71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3"/>
          <p:cNvSpPr txBox="1"/>
          <p:nvPr/>
        </p:nvSpPr>
        <p:spPr>
          <a:xfrm>
            <a:off x="0" y="3484438"/>
            <a:ext cx="91440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UNDERSTANDING </a:t>
            </a:r>
          </a:p>
          <a:p>
            <a:pPr marL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CHAPTER CAMPAIGNS</a:t>
            </a:r>
            <a:endParaRPr sz="4000" dirty="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3116576" y="259650"/>
            <a:ext cx="2910826" cy="29896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1359525" y="4659000"/>
            <a:ext cx="6395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TEXAS</a:t>
            </a:r>
            <a:r>
              <a:rPr lang="en" sz="20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DECA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1" name="Google Shape;61;p13"/>
          <p:cNvCxnSpPr/>
          <p:nvPr/>
        </p:nvCxnSpPr>
        <p:spPr>
          <a:xfrm>
            <a:off x="1681200" y="4537250"/>
            <a:ext cx="5781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/>
          <p:nvPr/>
        </p:nvSpPr>
        <p:spPr>
          <a:xfrm>
            <a:off x="201300" y="242100"/>
            <a:ext cx="8741700" cy="4749000"/>
          </a:xfrm>
          <a:prstGeom prst="rect">
            <a:avLst/>
          </a:prstGeom>
          <a:noFill/>
          <a:ln w="28575" cap="flat" cmpd="sng">
            <a:solidFill>
              <a:srgbClr val="2A71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1"/>
          <p:cNvSpPr txBox="1"/>
          <p:nvPr/>
        </p:nvSpPr>
        <p:spPr>
          <a:xfrm>
            <a:off x="0" y="4482288"/>
            <a:ext cx="9144000" cy="585000"/>
          </a:xfrm>
          <a:prstGeom prst="rect">
            <a:avLst/>
          </a:prstGeom>
          <a:solidFill>
            <a:srgbClr val="2A71B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TEXAS</a:t>
            </a:r>
            <a:r>
              <a:rPr lang="en"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" sz="2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DECA</a:t>
            </a:r>
            <a:endParaRPr sz="2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21"/>
          <p:cNvSpPr txBox="1"/>
          <p:nvPr/>
        </p:nvSpPr>
        <p:spPr>
          <a:xfrm>
            <a:off x="201300" y="332900"/>
            <a:ext cx="8741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2A71B9"/>
                </a:solidFill>
                <a:latin typeface="Montserrat"/>
                <a:ea typeface="Montserrat"/>
                <a:cs typeface="Montserrat"/>
                <a:sym typeface="Montserrat"/>
              </a:rPr>
              <a:t>National Chapter Campaign</a:t>
            </a:r>
            <a:endParaRPr sz="2700" b="1">
              <a:solidFill>
                <a:srgbClr val="2A71B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2" name="Google Shape;1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475" y="1418274"/>
            <a:ext cx="8389051" cy="197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/>
          <p:nvPr/>
        </p:nvSpPr>
        <p:spPr>
          <a:xfrm>
            <a:off x="201300" y="242100"/>
            <a:ext cx="8741700" cy="4749000"/>
          </a:xfrm>
          <a:prstGeom prst="rect">
            <a:avLst/>
          </a:prstGeom>
          <a:noFill/>
          <a:ln w="28575" cap="flat" cmpd="sng">
            <a:solidFill>
              <a:srgbClr val="2A71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2"/>
          <p:cNvSpPr txBox="1"/>
          <p:nvPr/>
        </p:nvSpPr>
        <p:spPr>
          <a:xfrm>
            <a:off x="0" y="4482288"/>
            <a:ext cx="9144000" cy="585000"/>
          </a:xfrm>
          <a:prstGeom prst="rect">
            <a:avLst/>
          </a:prstGeom>
          <a:solidFill>
            <a:srgbClr val="2A71B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TEXAS</a:t>
            </a:r>
            <a:r>
              <a:rPr lang="en"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" sz="2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DECA</a:t>
            </a:r>
            <a:endParaRPr sz="2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22"/>
          <p:cNvSpPr txBox="1"/>
          <p:nvPr/>
        </p:nvSpPr>
        <p:spPr>
          <a:xfrm>
            <a:off x="201300" y="332900"/>
            <a:ext cx="8741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2A71B9"/>
                </a:solidFill>
                <a:latin typeface="Montserrat"/>
                <a:ea typeface="Montserrat"/>
                <a:cs typeface="Montserrat"/>
                <a:sym typeface="Montserrat"/>
              </a:rPr>
              <a:t>Texas DECA Chapter Campaign</a:t>
            </a:r>
            <a:endParaRPr sz="2700" b="1">
              <a:solidFill>
                <a:srgbClr val="2A71B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0" name="Google Shape;140;p22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038" y="1190625"/>
            <a:ext cx="8543925" cy="276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/>
          <p:nvPr/>
        </p:nvSpPr>
        <p:spPr>
          <a:xfrm>
            <a:off x="201300" y="242100"/>
            <a:ext cx="8741700" cy="4749000"/>
          </a:xfrm>
          <a:prstGeom prst="rect">
            <a:avLst/>
          </a:prstGeom>
          <a:noFill/>
          <a:ln w="28575" cap="flat" cmpd="sng">
            <a:solidFill>
              <a:srgbClr val="2A71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 txBox="1"/>
          <p:nvPr/>
        </p:nvSpPr>
        <p:spPr>
          <a:xfrm>
            <a:off x="0" y="4482288"/>
            <a:ext cx="9144000" cy="585000"/>
          </a:xfrm>
          <a:prstGeom prst="rect">
            <a:avLst/>
          </a:prstGeom>
          <a:solidFill>
            <a:srgbClr val="2A71B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TEXAS</a:t>
            </a:r>
            <a:r>
              <a:rPr lang="en"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" sz="2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DECA</a:t>
            </a:r>
            <a:endParaRPr sz="2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8" name="Google Shape;148;p23"/>
          <p:cNvSpPr txBox="1"/>
          <p:nvPr/>
        </p:nvSpPr>
        <p:spPr>
          <a:xfrm>
            <a:off x="201300" y="332900"/>
            <a:ext cx="8741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2A71B9"/>
                </a:solidFill>
                <a:latin typeface="Montserrat"/>
                <a:ea typeface="Montserrat"/>
                <a:cs typeface="Montserrat"/>
                <a:sym typeface="Montserrat"/>
              </a:rPr>
              <a:t>Texas DECA Chapter Campaign</a:t>
            </a:r>
            <a:endParaRPr sz="2700" b="1">
              <a:solidFill>
                <a:srgbClr val="2A71B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9" name="Google Shape;14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675" y="1228725"/>
            <a:ext cx="8248650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/>
          <p:nvPr/>
        </p:nvSpPr>
        <p:spPr>
          <a:xfrm>
            <a:off x="201300" y="242100"/>
            <a:ext cx="8741700" cy="4749000"/>
          </a:xfrm>
          <a:prstGeom prst="rect">
            <a:avLst/>
          </a:prstGeom>
          <a:noFill/>
          <a:ln w="28575" cap="flat" cmpd="sng">
            <a:solidFill>
              <a:srgbClr val="2A71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4"/>
          <p:cNvSpPr txBox="1"/>
          <p:nvPr/>
        </p:nvSpPr>
        <p:spPr>
          <a:xfrm>
            <a:off x="0" y="4482288"/>
            <a:ext cx="9144000" cy="585000"/>
          </a:xfrm>
          <a:prstGeom prst="rect">
            <a:avLst/>
          </a:prstGeom>
          <a:solidFill>
            <a:srgbClr val="2A71B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TEXAS</a:t>
            </a:r>
            <a:r>
              <a:rPr lang="en"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" sz="2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DECA</a:t>
            </a:r>
            <a:endParaRPr sz="2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" name="Google Shape;156;p24"/>
          <p:cNvSpPr txBox="1"/>
          <p:nvPr/>
        </p:nvSpPr>
        <p:spPr>
          <a:xfrm>
            <a:off x="201300" y="332900"/>
            <a:ext cx="8741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2A71B9"/>
                </a:solidFill>
                <a:latin typeface="Montserrat"/>
                <a:ea typeface="Montserrat"/>
                <a:cs typeface="Montserrat"/>
                <a:sym typeface="Montserrat"/>
              </a:rPr>
              <a:t>Texas DECA Chapter Campaign</a:t>
            </a:r>
            <a:endParaRPr sz="2700" b="1">
              <a:solidFill>
                <a:srgbClr val="2A71B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7" name="Google Shape;157;p24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360" y="1309688"/>
            <a:ext cx="8382000" cy="282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/>
          <p:nvPr/>
        </p:nvSpPr>
        <p:spPr>
          <a:xfrm>
            <a:off x="201300" y="242100"/>
            <a:ext cx="8741700" cy="4749000"/>
          </a:xfrm>
          <a:prstGeom prst="rect">
            <a:avLst/>
          </a:prstGeom>
          <a:noFill/>
          <a:ln w="28575" cap="flat" cmpd="sng">
            <a:solidFill>
              <a:srgbClr val="2A71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5"/>
          <p:cNvSpPr txBox="1"/>
          <p:nvPr/>
        </p:nvSpPr>
        <p:spPr>
          <a:xfrm>
            <a:off x="0" y="4482288"/>
            <a:ext cx="9144000" cy="585000"/>
          </a:xfrm>
          <a:prstGeom prst="rect">
            <a:avLst/>
          </a:prstGeom>
          <a:solidFill>
            <a:srgbClr val="2A71B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TEXAS</a:t>
            </a:r>
            <a:r>
              <a:rPr lang="en"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" sz="2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DECA</a:t>
            </a:r>
            <a:endParaRPr sz="2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" name="Google Shape;165;p25"/>
          <p:cNvSpPr txBox="1"/>
          <p:nvPr/>
        </p:nvSpPr>
        <p:spPr>
          <a:xfrm>
            <a:off x="201300" y="332900"/>
            <a:ext cx="8741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2A71B9"/>
                </a:solidFill>
                <a:latin typeface="Montserrat"/>
                <a:ea typeface="Montserrat"/>
                <a:cs typeface="Montserrat"/>
                <a:sym typeface="Montserrat"/>
              </a:rPr>
              <a:t>Texas DECA Chapter Campaign</a:t>
            </a:r>
            <a:endParaRPr sz="2700" b="1">
              <a:solidFill>
                <a:srgbClr val="2A71B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6" name="Google Shape;16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502" y="1460249"/>
            <a:ext cx="8485701" cy="178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6"/>
          <p:cNvPicPr preferRelativeResize="0"/>
          <p:nvPr/>
        </p:nvPicPr>
        <p:blipFill rotWithShape="1">
          <a:blip r:embed="rId3">
            <a:alphaModFix/>
          </a:blip>
          <a:srcRect t="57359"/>
          <a:stretch/>
        </p:blipFill>
        <p:spPr>
          <a:xfrm>
            <a:off x="4277625" y="3307117"/>
            <a:ext cx="4753776" cy="1179050"/>
          </a:xfrm>
          <a:prstGeom prst="rect">
            <a:avLst/>
          </a:prstGeom>
          <a:noFill/>
          <a:ln w="28575" cap="flat" cmpd="sng">
            <a:solidFill>
              <a:srgbClr val="2A71B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2" name="Google Shape;172;p26"/>
          <p:cNvSpPr txBox="1"/>
          <p:nvPr/>
        </p:nvSpPr>
        <p:spPr>
          <a:xfrm>
            <a:off x="0" y="4546314"/>
            <a:ext cx="9144000" cy="585000"/>
          </a:xfrm>
          <a:prstGeom prst="rect">
            <a:avLst/>
          </a:prstGeom>
          <a:solidFill>
            <a:srgbClr val="2A71B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TEXAS</a:t>
            </a:r>
            <a:r>
              <a:rPr lang="en"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" sz="2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DECA</a:t>
            </a:r>
            <a:endParaRPr sz="2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3" name="Google Shape;173;p26"/>
          <p:cNvSpPr txBox="1"/>
          <p:nvPr/>
        </p:nvSpPr>
        <p:spPr>
          <a:xfrm>
            <a:off x="201300" y="332900"/>
            <a:ext cx="8741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2A71B9"/>
                </a:solidFill>
                <a:latin typeface="Montserrat"/>
                <a:ea typeface="Montserrat"/>
                <a:cs typeface="Montserrat"/>
                <a:sym typeface="Montserrat"/>
              </a:rPr>
              <a:t>Texas DECA Chapter Campaign</a:t>
            </a:r>
            <a:endParaRPr sz="2700" b="1">
              <a:solidFill>
                <a:srgbClr val="2A71B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4" name="Google Shape;17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400" y="921246"/>
            <a:ext cx="8277501" cy="99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6"/>
          <p:cNvPicPr preferRelativeResize="0"/>
          <p:nvPr/>
        </p:nvPicPr>
        <p:blipFill rotWithShape="1">
          <a:blip r:embed="rId3">
            <a:alphaModFix/>
          </a:blip>
          <a:srcRect b="42640"/>
          <a:stretch/>
        </p:blipFill>
        <p:spPr>
          <a:xfrm>
            <a:off x="240912" y="1902477"/>
            <a:ext cx="4753776" cy="1586038"/>
          </a:xfrm>
          <a:prstGeom prst="rect">
            <a:avLst/>
          </a:prstGeom>
          <a:noFill/>
          <a:ln w="28575" cap="flat" cmpd="sng">
            <a:solidFill>
              <a:srgbClr val="2A71B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/>
          <p:nvPr/>
        </p:nvSpPr>
        <p:spPr>
          <a:xfrm>
            <a:off x="0" y="4546314"/>
            <a:ext cx="9144000" cy="585000"/>
          </a:xfrm>
          <a:prstGeom prst="rect">
            <a:avLst/>
          </a:prstGeom>
          <a:solidFill>
            <a:srgbClr val="2A71B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TEXAS</a:t>
            </a:r>
            <a:r>
              <a:rPr lang="en"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" sz="2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DECA</a:t>
            </a:r>
            <a:endParaRPr sz="2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1" name="Google Shape;181;p27"/>
          <p:cNvSpPr txBox="1"/>
          <p:nvPr/>
        </p:nvSpPr>
        <p:spPr>
          <a:xfrm>
            <a:off x="201300" y="332900"/>
            <a:ext cx="8741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2A71B9"/>
                </a:solidFill>
                <a:latin typeface="Montserrat"/>
                <a:ea typeface="Montserrat"/>
                <a:cs typeface="Montserrat"/>
                <a:sym typeface="Montserrat"/>
              </a:rPr>
              <a:t>Texas DECA Chapter Campaign</a:t>
            </a:r>
            <a:endParaRPr sz="2700" b="1">
              <a:solidFill>
                <a:srgbClr val="2A71B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2" name="Google Shape;182;p27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000" y="1425013"/>
            <a:ext cx="8956301" cy="220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8"/>
          <p:cNvSpPr/>
          <p:nvPr/>
        </p:nvSpPr>
        <p:spPr>
          <a:xfrm>
            <a:off x="201300" y="242100"/>
            <a:ext cx="8741700" cy="4749000"/>
          </a:xfrm>
          <a:prstGeom prst="rect">
            <a:avLst/>
          </a:prstGeom>
          <a:noFill/>
          <a:ln w="28575" cap="flat" cmpd="sng">
            <a:solidFill>
              <a:srgbClr val="2A71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8"/>
          <p:cNvSpPr txBox="1"/>
          <p:nvPr/>
        </p:nvSpPr>
        <p:spPr>
          <a:xfrm>
            <a:off x="0" y="4482288"/>
            <a:ext cx="9144000" cy="585000"/>
          </a:xfrm>
          <a:prstGeom prst="rect">
            <a:avLst/>
          </a:prstGeom>
          <a:solidFill>
            <a:srgbClr val="2A71B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TEXAS</a:t>
            </a:r>
            <a:r>
              <a:rPr lang="en"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" sz="2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DECA</a:t>
            </a:r>
            <a:endParaRPr sz="2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" name="Google Shape;190;p28"/>
          <p:cNvSpPr txBox="1"/>
          <p:nvPr/>
        </p:nvSpPr>
        <p:spPr>
          <a:xfrm>
            <a:off x="201300" y="332900"/>
            <a:ext cx="8741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2A71B9"/>
                </a:solidFill>
                <a:latin typeface="Montserrat"/>
                <a:ea typeface="Montserrat"/>
                <a:cs typeface="Montserrat"/>
                <a:sym typeface="Montserrat"/>
              </a:rPr>
              <a:t>Texas DECA Chapter Campaign</a:t>
            </a:r>
            <a:endParaRPr sz="2700" b="1">
              <a:solidFill>
                <a:srgbClr val="2A71B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1" name="Google Shape;19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675" y="1066844"/>
            <a:ext cx="8618974" cy="114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8"/>
          <p:cNvPicPr preferRelativeResize="0"/>
          <p:nvPr/>
        </p:nvPicPr>
        <p:blipFill rotWithShape="1">
          <a:blip r:embed="rId4">
            <a:alphaModFix/>
          </a:blip>
          <a:srcRect b="28673"/>
          <a:stretch/>
        </p:blipFill>
        <p:spPr>
          <a:xfrm>
            <a:off x="1903888" y="2208920"/>
            <a:ext cx="5336225" cy="2223450"/>
          </a:xfrm>
          <a:prstGeom prst="rect">
            <a:avLst/>
          </a:prstGeom>
          <a:noFill/>
          <a:ln w="28575" cap="flat" cmpd="sng">
            <a:solidFill>
              <a:srgbClr val="2A71B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/>
          <p:nvPr/>
        </p:nvSpPr>
        <p:spPr>
          <a:xfrm>
            <a:off x="201150" y="197250"/>
            <a:ext cx="8741700" cy="4749000"/>
          </a:xfrm>
          <a:prstGeom prst="rect">
            <a:avLst/>
          </a:prstGeom>
          <a:noFill/>
          <a:ln w="28575" cap="flat" cmpd="sng">
            <a:solidFill>
              <a:srgbClr val="2A71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9"/>
          <p:cNvSpPr txBox="1"/>
          <p:nvPr/>
        </p:nvSpPr>
        <p:spPr>
          <a:xfrm>
            <a:off x="0" y="4437438"/>
            <a:ext cx="9144000" cy="585000"/>
          </a:xfrm>
          <a:prstGeom prst="rect">
            <a:avLst/>
          </a:prstGeom>
          <a:solidFill>
            <a:srgbClr val="2A71B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TEXAS</a:t>
            </a:r>
            <a:r>
              <a:rPr lang="en"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" sz="2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DECA</a:t>
            </a:r>
            <a:endParaRPr sz="2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9" name="Google Shape;199;p29"/>
          <p:cNvSpPr txBox="1"/>
          <p:nvPr/>
        </p:nvSpPr>
        <p:spPr>
          <a:xfrm>
            <a:off x="201150" y="212650"/>
            <a:ext cx="8741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2A71B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00" name="Google Shape;200;p29"/>
          <p:cNvSpPr txBox="1"/>
          <p:nvPr/>
        </p:nvSpPr>
        <p:spPr>
          <a:xfrm>
            <a:off x="201150" y="294225"/>
            <a:ext cx="8741700" cy="1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2A71B9"/>
                </a:solidFill>
                <a:latin typeface="Montserrat"/>
                <a:ea typeface="Montserrat"/>
                <a:cs typeface="Montserrat"/>
                <a:sym typeface="Montserrat"/>
              </a:rPr>
              <a:t>How do we do all of these?</a:t>
            </a:r>
            <a:endParaRPr sz="2700" b="1">
              <a:solidFill>
                <a:srgbClr val="2A71B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b="1">
              <a:solidFill>
                <a:srgbClr val="2A71B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1">
              <a:solidFill>
                <a:srgbClr val="2A71B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1" name="Google Shape;201;p29"/>
          <p:cNvSpPr txBox="1"/>
          <p:nvPr/>
        </p:nvSpPr>
        <p:spPr>
          <a:xfrm>
            <a:off x="201150" y="1925095"/>
            <a:ext cx="8741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Font typeface="Montserrat Light"/>
              <a:buChar char="●"/>
            </a:pPr>
            <a:r>
              <a:rPr lang="en" sz="2700">
                <a:latin typeface="Montserrat Light"/>
                <a:ea typeface="Montserrat Light"/>
                <a:cs typeface="Montserrat Light"/>
                <a:sym typeface="Montserrat Light"/>
              </a:rPr>
              <a:t>Designate Officers or Teams to get them done.</a:t>
            </a:r>
            <a:endParaRPr sz="27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02" name="Google Shape;202;p29"/>
          <p:cNvSpPr txBox="1"/>
          <p:nvPr/>
        </p:nvSpPr>
        <p:spPr>
          <a:xfrm>
            <a:off x="201150" y="1125532"/>
            <a:ext cx="8741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Font typeface="Montserrat Light"/>
              <a:buChar char="●"/>
            </a:pPr>
            <a:r>
              <a:rPr lang="en" sz="2700">
                <a:latin typeface="Montserrat Light"/>
                <a:ea typeface="Montserrat Light"/>
                <a:cs typeface="Montserrat Light"/>
                <a:sym typeface="Montserrat Light"/>
              </a:rPr>
              <a:t>You don’t! </a:t>
            </a:r>
            <a:endParaRPr sz="27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03" name="Google Shape;203;p29"/>
          <p:cNvSpPr txBox="1"/>
          <p:nvPr/>
        </p:nvSpPr>
        <p:spPr>
          <a:xfrm>
            <a:off x="201150" y="2783420"/>
            <a:ext cx="8741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Font typeface="Montserrat Light"/>
              <a:buChar char="●"/>
            </a:pPr>
            <a:r>
              <a:rPr lang="en" sz="2700">
                <a:latin typeface="Montserrat Light"/>
                <a:ea typeface="Montserrat Light"/>
                <a:cs typeface="Montserrat Light"/>
                <a:sym typeface="Montserrat Light"/>
              </a:rPr>
              <a:t>Only choose one to start, then add more each year.</a:t>
            </a:r>
            <a:endParaRPr sz="27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0"/>
          <p:cNvSpPr/>
          <p:nvPr/>
        </p:nvSpPr>
        <p:spPr>
          <a:xfrm>
            <a:off x="201150" y="197250"/>
            <a:ext cx="8741700" cy="4749000"/>
          </a:xfrm>
          <a:prstGeom prst="rect">
            <a:avLst/>
          </a:prstGeom>
          <a:noFill/>
          <a:ln w="28575" cap="flat" cmpd="sng">
            <a:solidFill>
              <a:srgbClr val="2A71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0"/>
          <p:cNvSpPr txBox="1"/>
          <p:nvPr/>
        </p:nvSpPr>
        <p:spPr>
          <a:xfrm>
            <a:off x="0" y="4437438"/>
            <a:ext cx="9144000" cy="585000"/>
          </a:xfrm>
          <a:prstGeom prst="rect">
            <a:avLst/>
          </a:prstGeom>
          <a:solidFill>
            <a:srgbClr val="2A71B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TEXAS</a:t>
            </a:r>
            <a:r>
              <a:rPr lang="en"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" sz="2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DECA</a:t>
            </a:r>
            <a:endParaRPr sz="2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0" name="Google Shape;210;p30"/>
          <p:cNvSpPr txBox="1"/>
          <p:nvPr/>
        </p:nvSpPr>
        <p:spPr>
          <a:xfrm>
            <a:off x="201150" y="212650"/>
            <a:ext cx="8741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2A71B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11" name="Google Shape;211;p30"/>
          <p:cNvSpPr txBox="1"/>
          <p:nvPr/>
        </p:nvSpPr>
        <p:spPr>
          <a:xfrm>
            <a:off x="201150" y="294225"/>
            <a:ext cx="8741700" cy="3924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2A71B9"/>
                </a:solidFill>
                <a:latin typeface="Montserrat"/>
                <a:ea typeface="Montserrat"/>
                <a:cs typeface="Montserrat"/>
                <a:sym typeface="Montserrat"/>
              </a:rPr>
              <a:t>Need</a:t>
            </a:r>
            <a:r>
              <a:rPr lang="en" sz="2700" b="1" dirty="0">
                <a:solidFill>
                  <a:srgbClr val="2A71B9"/>
                </a:solidFill>
                <a:latin typeface="Montserrat"/>
                <a:ea typeface="Montserrat"/>
                <a:cs typeface="Montserrat"/>
                <a:sym typeface="Montserrat"/>
              </a:rPr>
              <a:t> More Information?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2700" b="1" dirty="0">
              <a:solidFill>
                <a:srgbClr val="2A71B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2A71B9"/>
                </a:solidFill>
                <a:latin typeface="Montserrat"/>
                <a:ea typeface="Montserrat"/>
                <a:cs typeface="Montserrat"/>
                <a:sym typeface="Montserrat"/>
              </a:rPr>
              <a:t>d</a:t>
            </a:r>
            <a:r>
              <a:rPr lang="en" sz="2700" b="1" dirty="0">
                <a:solidFill>
                  <a:srgbClr val="2A71B9"/>
                </a:solidFill>
                <a:latin typeface="Montserrat"/>
                <a:ea typeface="Montserrat"/>
                <a:cs typeface="Montserrat"/>
                <a:sym typeface="Montserrat"/>
              </a:rPr>
              <a:t>eca.org/campaigns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2700" b="1" dirty="0">
              <a:solidFill>
                <a:srgbClr val="2A71B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2A71B9"/>
                </a:solidFill>
                <a:latin typeface="Montserrat"/>
                <a:ea typeface="Montserrat"/>
                <a:cs typeface="Montserrat"/>
                <a:sym typeface="Montserrat"/>
              </a:rPr>
              <a:t>You’ll Find Ideas for All National Campaigns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2A71B9"/>
                </a:solidFill>
                <a:latin typeface="Montserrat"/>
                <a:ea typeface="Montserrat"/>
                <a:cs typeface="Montserrat"/>
                <a:sym typeface="Montserrat"/>
              </a:rPr>
              <a:t>Chapter Campaign Guidebook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2A71B9"/>
                </a:solidFill>
                <a:latin typeface="Montserrat"/>
                <a:ea typeface="Montserrat"/>
                <a:cs typeface="Montserrat"/>
                <a:sym typeface="Montserrat"/>
              </a:rPr>
              <a:t>Submission Instructions</a:t>
            </a:r>
            <a:br>
              <a:rPr lang="en" sz="2700" b="1" dirty="0">
                <a:solidFill>
                  <a:srgbClr val="2A71B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2700" b="1" dirty="0">
                <a:solidFill>
                  <a:srgbClr val="2A71B9"/>
                </a:solidFill>
                <a:latin typeface="Montserrat"/>
                <a:ea typeface="Montserrat"/>
                <a:cs typeface="Montserrat"/>
                <a:sym typeface="Montserrat"/>
              </a:rPr>
              <a:t>DECA Staff Contacts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2A71B9"/>
                </a:solidFill>
                <a:latin typeface="Montserrat"/>
                <a:ea typeface="Montserrat"/>
                <a:cs typeface="Montserrat"/>
                <a:sym typeface="Montserrat"/>
              </a:rPr>
              <a:t>+ More!</a:t>
            </a:r>
            <a:endParaRPr sz="2700" b="1" dirty="0">
              <a:solidFill>
                <a:srgbClr val="2A71B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2" name="Google Shape;212;p30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2734163" y="576200"/>
            <a:ext cx="3675675" cy="3775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8430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4"/>
          <p:cNvPicPr preferRelativeResize="0"/>
          <p:nvPr/>
        </p:nvPicPr>
        <p:blipFill rotWithShape="1">
          <a:blip r:embed="rId3">
            <a:alphaModFix amt="10000"/>
          </a:blip>
          <a:srcRect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0" y="4565491"/>
            <a:ext cx="9144000" cy="585000"/>
          </a:xfrm>
          <a:prstGeom prst="rect">
            <a:avLst/>
          </a:prstGeom>
          <a:solidFill>
            <a:srgbClr val="2A71B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TEXAS</a:t>
            </a:r>
            <a:r>
              <a:rPr lang="en"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" sz="2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DECA</a:t>
            </a:r>
            <a:endParaRPr sz="2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201150" y="522825"/>
            <a:ext cx="8741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2A71B9"/>
                </a:solidFill>
                <a:latin typeface="Montserrat"/>
                <a:ea typeface="Montserrat"/>
                <a:cs typeface="Montserrat"/>
                <a:sym typeface="Montserrat"/>
              </a:rPr>
              <a:t>What Are Chapter Campaigns?</a:t>
            </a:r>
            <a:endParaRPr sz="2700" b="1" dirty="0">
              <a:solidFill>
                <a:srgbClr val="2A71B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909175" y="1362500"/>
            <a:ext cx="6648480" cy="301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dirty="0">
                <a:solidFill>
                  <a:schemeClr val="dk1"/>
                </a:solidFill>
              </a:rPr>
              <a:t>Engagement Opportunities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dk1"/>
                </a:solidFill>
              </a:rPr>
              <a:t>Grow Student Base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dk1"/>
                </a:solidFill>
              </a:rPr>
              <a:t>Involve Parents/Families, Community Leaders, and Alumni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dk1"/>
                </a:solidFill>
              </a:rPr>
              <a:t>Impact Your Community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dk1"/>
                </a:solidFill>
              </a:rPr>
              <a:t>Share Ethical Practices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dk1"/>
                </a:solidFill>
              </a:rPr>
              <a:t>Advocate for CTE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dk1"/>
                </a:solidFill>
              </a:rPr>
              <a:t>Connect with Neighboring Schools/Chapters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dk1"/>
                </a:solidFill>
              </a:rPr>
              <a:t>Show how involved your chapter is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dk1"/>
                </a:solidFill>
              </a:rPr>
              <a:t>Provide management opportunities for your student leaders</a:t>
            </a:r>
            <a:endParaRPr lang="en-US" sz="20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4"/>
          <p:cNvPicPr preferRelativeResize="0"/>
          <p:nvPr/>
        </p:nvPicPr>
        <p:blipFill rotWithShape="1">
          <a:blip r:embed="rId3">
            <a:alphaModFix amt="10000"/>
          </a:blip>
          <a:srcRect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0" y="4565491"/>
            <a:ext cx="9144000" cy="585000"/>
          </a:xfrm>
          <a:prstGeom prst="rect">
            <a:avLst/>
          </a:prstGeom>
          <a:solidFill>
            <a:srgbClr val="2A71B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TEXAS</a:t>
            </a:r>
            <a:r>
              <a:rPr lang="en"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" sz="2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DECA</a:t>
            </a:r>
            <a:endParaRPr sz="2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201150" y="522825"/>
            <a:ext cx="8741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2A71B9"/>
                </a:solidFill>
                <a:latin typeface="Montserrat"/>
                <a:ea typeface="Montserrat"/>
                <a:cs typeface="Montserrat"/>
                <a:sym typeface="Montserrat"/>
              </a:rPr>
              <a:t>What Chapter Campaigns Are Offered?</a:t>
            </a:r>
            <a:endParaRPr sz="2700" b="1" dirty="0">
              <a:solidFill>
                <a:srgbClr val="2A71B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909175" y="1362500"/>
            <a:ext cx="3425400" cy="22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chemeClr val="dk1"/>
                </a:solidFill>
              </a:rPr>
              <a:t>National Chapter Campaigns</a:t>
            </a:r>
            <a:endParaRPr sz="1700" u="sng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Membership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Promotional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Community Service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Ethical Leadership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Advocacy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4572000" y="1362500"/>
            <a:ext cx="3425400" cy="234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 dirty="0">
                <a:solidFill>
                  <a:schemeClr val="dk1"/>
                </a:solidFill>
              </a:rPr>
              <a:t>Texas DECA Chapter Campaigns</a:t>
            </a:r>
            <a:endParaRPr sz="1700" u="sng" dirty="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</a:rPr>
              <a:t>Membership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</a:rPr>
              <a:t>Bring a Friend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</a:rPr>
              <a:t>Community Service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</a:rPr>
              <a:t>Texas Two Step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</a:rPr>
              <a:t>Chapter of the Year</a:t>
            </a:r>
            <a:endParaRPr sz="17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24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/>
          <p:nvPr/>
        </p:nvSpPr>
        <p:spPr>
          <a:xfrm>
            <a:off x="201300" y="197250"/>
            <a:ext cx="8741700" cy="4749000"/>
          </a:xfrm>
          <a:prstGeom prst="rect">
            <a:avLst/>
          </a:prstGeom>
          <a:noFill/>
          <a:ln w="28575" cap="flat" cmpd="sng">
            <a:solidFill>
              <a:srgbClr val="2A71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5"/>
          <p:cNvSpPr txBox="1"/>
          <p:nvPr/>
        </p:nvSpPr>
        <p:spPr>
          <a:xfrm>
            <a:off x="0" y="4437438"/>
            <a:ext cx="9144000" cy="585000"/>
          </a:xfrm>
          <a:prstGeom prst="rect">
            <a:avLst/>
          </a:prstGeom>
          <a:solidFill>
            <a:srgbClr val="2A71B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TEXAS</a:t>
            </a:r>
            <a:r>
              <a:rPr lang="en"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" sz="2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DECA</a:t>
            </a:r>
            <a:endParaRPr sz="2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201150" y="212650"/>
            <a:ext cx="8741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2A71B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201150" y="522825"/>
            <a:ext cx="8741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2A71B9"/>
                </a:solidFill>
                <a:latin typeface="Montserrat"/>
                <a:ea typeface="Montserrat"/>
                <a:cs typeface="Montserrat"/>
                <a:sym typeface="Montserrat"/>
              </a:rPr>
              <a:t>Benefits of Participating in the Campaigns</a:t>
            </a:r>
            <a:endParaRPr sz="2700" b="1">
              <a:solidFill>
                <a:srgbClr val="2A71B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2734163" y="576200"/>
            <a:ext cx="3675675" cy="3775227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/>
        </p:nvSpPr>
        <p:spPr>
          <a:xfrm>
            <a:off x="2136376" y="1447063"/>
            <a:ext cx="5091600" cy="287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 dirty="0">
                <a:solidFill>
                  <a:schemeClr val="dk1"/>
                </a:solidFill>
              </a:rPr>
              <a:t>Recognition</a:t>
            </a:r>
            <a:endParaRPr sz="1900" dirty="0">
              <a:solidFill>
                <a:schemeClr val="dk1"/>
              </a:solidFill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 dirty="0">
                <a:solidFill>
                  <a:schemeClr val="dk1"/>
                </a:solidFill>
              </a:rPr>
              <a:t>Pennant, plaque, flags</a:t>
            </a:r>
            <a:endParaRPr sz="1900" dirty="0">
              <a:solidFill>
                <a:schemeClr val="dk1"/>
              </a:solidFill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 dirty="0">
                <a:solidFill>
                  <a:schemeClr val="dk1"/>
                </a:solidFill>
              </a:rPr>
              <a:t>Allocations for Leadership Academies</a:t>
            </a:r>
            <a:br>
              <a:rPr lang="en" sz="1900" dirty="0">
                <a:solidFill>
                  <a:schemeClr val="dk1"/>
                </a:solidFill>
              </a:rPr>
            </a:br>
            <a:r>
              <a:rPr lang="en" sz="1900" dirty="0">
                <a:solidFill>
                  <a:schemeClr val="dk1"/>
                </a:solidFill>
              </a:rPr>
              <a:t>at ICDC</a:t>
            </a:r>
            <a:endParaRPr sz="1900" dirty="0">
              <a:solidFill>
                <a:schemeClr val="dk1"/>
              </a:solidFill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 dirty="0">
                <a:solidFill>
                  <a:schemeClr val="dk1"/>
                </a:solidFill>
              </a:rPr>
              <a:t>State Level Membership </a:t>
            </a:r>
            <a:endParaRPr sz="1900" dirty="0">
              <a:solidFill>
                <a:schemeClr val="dk1"/>
              </a:solidFill>
            </a:endParaRPr>
          </a:p>
          <a:p>
            <a:pPr marL="91440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" sz="1900" dirty="0">
                <a:solidFill>
                  <a:schemeClr val="dk1"/>
                </a:solidFill>
              </a:rPr>
              <a:t>DECA+</a:t>
            </a:r>
            <a:endParaRPr sz="1900" dirty="0">
              <a:solidFill>
                <a:schemeClr val="dk1"/>
              </a:solidFill>
            </a:endParaRPr>
          </a:p>
          <a:p>
            <a:pPr marL="91440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" sz="1900" dirty="0">
                <a:solidFill>
                  <a:schemeClr val="dk1"/>
                </a:solidFill>
              </a:rPr>
              <a:t>Blazers</a:t>
            </a:r>
            <a:endParaRPr sz="1900" dirty="0">
              <a:solidFill>
                <a:schemeClr val="dk1"/>
              </a:solidFill>
            </a:endParaRPr>
          </a:p>
          <a:p>
            <a:pPr marL="91440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" sz="1900" dirty="0">
                <a:solidFill>
                  <a:schemeClr val="dk1"/>
                </a:solidFill>
              </a:rPr>
              <a:t>Shop DECA gift cards</a:t>
            </a:r>
            <a:endParaRPr sz="3500" dirty="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48706">
            <a:off x="7045477" y="1285933"/>
            <a:ext cx="1450894" cy="235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">
            <a:off x="599525" y="1297914"/>
            <a:ext cx="1302075" cy="279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6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0" y="4544149"/>
            <a:ext cx="9144000" cy="585000"/>
          </a:xfrm>
          <a:prstGeom prst="rect">
            <a:avLst/>
          </a:prstGeom>
          <a:solidFill>
            <a:srgbClr val="2A71B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TEXAS</a:t>
            </a:r>
            <a:r>
              <a:rPr lang="en"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" sz="2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DECA</a:t>
            </a:r>
            <a:endParaRPr sz="2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201150" y="522825"/>
            <a:ext cx="8741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2A71B9"/>
                </a:solidFill>
                <a:latin typeface="Montserrat"/>
                <a:ea typeface="Montserrat"/>
                <a:cs typeface="Montserrat"/>
                <a:sym typeface="Montserrat"/>
              </a:rPr>
              <a:t>Resources to Help</a:t>
            </a:r>
            <a:endParaRPr sz="2700" b="1">
              <a:solidFill>
                <a:srgbClr val="2A71B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930525" y="1402857"/>
            <a:ext cx="6850800" cy="24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Texas DECA Advisor Handbook, pages 15-17</a:t>
            </a:r>
            <a:endParaRPr sz="220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National DECA Guide, page 17</a:t>
            </a:r>
            <a:endParaRPr sz="220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DECA.org</a:t>
            </a:r>
            <a:endParaRPr sz="2200">
              <a:solidFill>
                <a:schemeClr val="dk1"/>
              </a:solidFill>
            </a:endParaRPr>
          </a:p>
          <a:p>
            <a:pPr marL="91440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○"/>
            </a:pPr>
            <a:r>
              <a:rPr lang="en" sz="2200" u="sng">
                <a:solidFill>
                  <a:schemeClr val="hlink"/>
                </a:solidFill>
                <a:hlinkClick r:id="rId4"/>
              </a:rPr>
              <a:t>Campaign Guidebook</a:t>
            </a:r>
            <a:endParaRPr sz="220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TexasDECA.org</a:t>
            </a:r>
            <a:endParaRPr sz="2200">
              <a:solidFill>
                <a:schemeClr val="dk1"/>
              </a:solidFill>
            </a:endParaRPr>
          </a:p>
          <a:p>
            <a:pPr marL="914400" marR="12700" lvl="1" indent="-36830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○"/>
            </a:pPr>
            <a:r>
              <a:rPr lang="en" sz="2200" u="sng">
                <a:solidFill>
                  <a:schemeClr val="hlink"/>
                </a:solidFill>
                <a:hlinkClick r:id="rId5"/>
              </a:rPr>
              <a:t>Chapter Management - Chapter Campaigns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/>
          <p:nvPr/>
        </p:nvSpPr>
        <p:spPr>
          <a:xfrm>
            <a:off x="201300" y="242100"/>
            <a:ext cx="8741700" cy="4749000"/>
          </a:xfrm>
          <a:prstGeom prst="rect">
            <a:avLst/>
          </a:prstGeom>
          <a:noFill/>
          <a:ln w="28575" cap="flat" cmpd="sng">
            <a:solidFill>
              <a:srgbClr val="2A71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7"/>
          <p:cNvSpPr txBox="1"/>
          <p:nvPr/>
        </p:nvSpPr>
        <p:spPr>
          <a:xfrm>
            <a:off x="0" y="4482288"/>
            <a:ext cx="9144000" cy="585000"/>
          </a:xfrm>
          <a:prstGeom prst="rect">
            <a:avLst/>
          </a:prstGeom>
          <a:solidFill>
            <a:srgbClr val="2A71B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TEXAS</a:t>
            </a:r>
            <a:r>
              <a:rPr lang="en"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" sz="2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DECA</a:t>
            </a:r>
            <a:endParaRPr sz="2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17"/>
          <p:cNvSpPr txBox="1"/>
          <p:nvPr/>
        </p:nvSpPr>
        <p:spPr>
          <a:xfrm>
            <a:off x="201300" y="332900"/>
            <a:ext cx="8741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2A71B9"/>
                </a:solidFill>
                <a:latin typeface="Montserrat"/>
                <a:ea typeface="Montserrat"/>
                <a:cs typeface="Montserrat"/>
                <a:sym typeface="Montserrat"/>
              </a:rPr>
              <a:t>National Chapter Campaign</a:t>
            </a:r>
            <a:endParaRPr sz="2700" b="1">
              <a:solidFill>
                <a:srgbClr val="2A71B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8" name="Google Shape;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550" y="1096363"/>
            <a:ext cx="8583201" cy="207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/>
          <p:nvPr/>
        </p:nvSpPr>
        <p:spPr>
          <a:xfrm>
            <a:off x="201300" y="242100"/>
            <a:ext cx="8741700" cy="4749000"/>
          </a:xfrm>
          <a:prstGeom prst="rect">
            <a:avLst/>
          </a:prstGeom>
          <a:noFill/>
          <a:ln w="28575" cap="flat" cmpd="sng">
            <a:solidFill>
              <a:srgbClr val="2A71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8"/>
          <p:cNvSpPr txBox="1"/>
          <p:nvPr/>
        </p:nvSpPr>
        <p:spPr>
          <a:xfrm>
            <a:off x="0" y="4482288"/>
            <a:ext cx="9144000" cy="585000"/>
          </a:xfrm>
          <a:prstGeom prst="rect">
            <a:avLst/>
          </a:prstGeom>
          <a:solidFill>
            <a:srgbClr val="2A71B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TEXAS</a:t>
            </a:r>
            <a:r>
              <a:rPr lang="en"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" sz="2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DECA</a:t>
            </a:r>
            <a:endParaRPr sz="2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" name="Google Shape;105;p18"/>
          <p:cNvSpPr txBox="1"/>
          <p:nvPr/>
        </p:nvSpPr>
        <p:spPr>
          <a:xfrm>
            <a:off x="201300" y="332900"/>
            <a:ext cx="8741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2A71B9"/>
                </a:solidFill>
                <a:latin typeface="Montserrat"/>
                <a:ea typeface="Montserrat"/>
                <a:cs typeface="Montserrat"/>
                <a:sym typeface="Montserrat"/>
              </a:rPr>
              <a:t>National Chapter Campaign</a:t>
            </a:r>
            <a:endParaRPr sz="2700" b="1">
              <a:solidFill>
                <a:srgbClr val="2A71B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788" y="1328738"/>
            <a:ext cx="7972425" cy="248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/>
          <p:nvPr/>
        </p:nvSpPr>
        <p:spPr>
          <a:xfrm>
            <a:off x="201300" y="242100"/>
            <a:ext cx="8741700" cy="4749000"/>
          </a:xfrm>
          <a:prstGeom prst="rect">
            <a:avLst/>
          </a:prstGeom>
          <a:noFill/>
          <a:ln w="28575" cap="flat" cmpd="sng">
            <a:solidFill>
              <a:srgbClr val="2A71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9"/>
          <p:cNvSpPr txBox="1"/>
          <p:nvPr/>
        </p:nvSpPr>
        <p:spPr>
          <a:xfrm>
            <a:off x="0" y="4482288"/>
            <a:ext cx="9144000" cy="585000"/>
          </a:xfrm>
          <a:prstGeom prst="rect">
            <a:avLst/>
          </a:prstGeom>
          <a:solidFill>
            <a:srgbClr val="2A71B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TEXAS</a:t>
            </a:r>
            <a:r>
              <a:rPr lang="en"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" sz="2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DECA</a:t>
            </a:r>
            <a:endParaRPr sz="2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19"/>
          <p:cNvSpPr txBox="1"/>
          <p:nvPr/>
        </p:nvSpPr>
        <p:spPr>
          <a:xfrm>
            <a:off x="201300" y="332900"/>
            <a:ext cx="8741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2A71B9"/>
                </a:solidFill>
                <a:latin typeface="Montserrat"/>
                <a:ea typeface="Montserrat"/>
                <a:cs typeface="Montserrat"/>
                <a:sym typeface="Montserrat"/>
              </a:rPr>
              <a:t>National Chapter Campaign</a:t>
            </a:r>
            <a:endParaRPr sz="2700" b="1">
              <a:solidFill>
                <a:srgbClr val="2A71B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213" y="1352550"/>
            <a:ext cx="8029575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/>
          <p:nvPr/>
        </p:nvSpPr>
        <p:spPr>
          <a:xfrm>
            <a:off x="201300" y="242100"/>
            <a:ext cx="8741700" cy="4749000"/>
          </a:xfrm>
          <a:prstGeom prst="rect">
            <a:avLst/>
          </a:prstGeom>
          <a:noFill/>
          <a:ln w="28575" cap="flat" cmpd="sng">
            <a:solidFill>
              <a:srgbClr val="2A71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0"/>
          <p:cNvSpPr txBox="1"/>
          <p:nvPr/>
        </p:nvSpPr>
        <p:spPr>
          <a:xfrm>
            <a:off x="0" y="4482288"/>
            <a:ext cx="9144000" cy="585000"/>
          </a:xfrm>
          <a:prstGeom prst="rect">
            <a:avLst/>
          </a:prstGeom>
          <a:solidFill>
            <a:srgbClr val="2A71B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TEXAS</a:t>
            </a:r>
            <a:r>
              <a:rPr lang="en"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" sz="2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DECA</a:t>
            </a:r>
            <a:endParaRPr sz="2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" name="Google Shape;122;p20"/>
          <p:cNvSpPr txBox="1"/>
          <p:nvPr/>
        </p:nvSpPr>
        <p:spPr>
          <a:xfrm>
            <a:off x="201300" y="332900"/>
            <a:ext cx="8741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2A71B9"/>
                </a:solidFill>
                <a:latin typeface="Montserrat"/>
                <a:ea typeface="Montserrat"/>
                <a:cs typeface="Montserrat"/>
                <a:sym typeface="Montserrat"/>
              </a:rPr>
              <a:t>National Chapter Campaign</a:t>
            </a:r>
            <a:endParaRPr sz="2700" b="1">
              <a:solidFill>
                <a:srgbClr val="2A71B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3" name="Google Shape;123;p20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163" y="1376363"/>
            <a:ext cx="8067675" cy="239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284</Words>
  <Application>Microsoft Office PowerPoint</Application>
  <PresentationFormat>On-screen Show (16:9)</PresentationFormat>
  <Paragraphs>83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Montserrat Light</vt:lpstr>
      <vt:lpstr>Montserrat</vt:lpstr>
      <vt:lpstr>Montserrat ExtraBold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Joshua Shankle</cp:lastModifiedBy>
  <cp:revision>1</cp:revision>
  <dcterms:modified xsi:type="dcterms:W3CDTF">2023-10-04T20:25:22Z</dcterms:modified>
</cp:coreProperties>
</file>