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2"/>
  </p:notesMasterIdLst>
  <p:sldIdLst>
    <p:sldId id="273" r:id="rId2"/>
    <p:sldId id="274" r:id="rId3"/>
    <p:sldId id="275" r:id="rId4"/>
    <p:sldId id="269" r:id="rId5"/>
    <p:sldId id="276" r:id="rId6"/>
    <p:sldId id="277" r:id="rId7"/>
    <p:sldId id="278" r:id="rId8"/>
    <p:sldId id="279" r:id="rId9"/>
    <p:sldId id="280" r:id="rId10"/>
    <p:sldId id="28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4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09852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825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76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4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74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16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198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75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429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64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89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59E64F-8EFF-9B48-B4DF-CB74D2488878}"/>
              </a:ext>
            </a:extLst>
          </p:cNvPr>
          <p:cNvSpPr txBox="1"/>
          <p:nvPr/>
        </p:nvSpPr>
        <p:spPr>
          <a:xfrm>
            <a:off x="6583680" y="15592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78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59E64F-8EFF-9B48-B4DF-CB74D2488878}"/>
              </a:ext>
            </a:extLst>
          </p:cNvPr>
          <p:cNvSpPr txBox="1"/>
          <p:nvPr/>
        </p:nvSpPr>
        <p:spPr>
          <a:xfrm>
            <a:off x="6583680" y="15592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64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59E64F-8EFF-9B48-B4DF-CB74D2488878}"/>
              </a:ext>
            </a:extLst>
          </p:cNvPr>
          <p:cNvSpPr txBox="1"/>
          <p:nvPr/>
        </p:nvSpPr>
        <p:spPr>
          <a:xfrm>
            <a:off x="6583680" y="15592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93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59E64F-8EFF-9B48-B4DF-CB74D2488878}"/>
              </a:ext>
            </a:extLst>
          </p:cNvPr>
          <p:cNvSpPr txBox="1"/>
          <p:nvPr/>
        </p:nvSpPr>
        <p:spPr>
          <a:xfrm>
            <a:off x="6583680" y="15592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42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59E64F-8EFF-9B48-B4DF-CB74D2488878}"/>
              </a:ext>
            </a:extLst>
          </p:cNvPr>
          <p:cNvSpPr txBox="1"/>
          <p:nvPr/>
        </p:nvSpPr>
        <p:spPr>
          <a:xfrm>
            <a:off x="6583680" y="15592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DF880F8-424B-3C48-A8C5-580CBFB6F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30492"/>
              </p:ext>
            </p:extLst>
          </p:nvPr>
        </p:nvGraphicFramePr>
        <p:xfrm>
          <a:off x="3749587" y="1084398"/>
          <a:ext cx="2766721" cy="3453162"/>
        </p:xfrm>
        <a:graphic>
          <a:graphicData uri="http://schemas.openxmlformats.org/drawingml/2006/table">
            <a:tbl>
              <a:tblPr/>
              <a:tblGrid>
                <a:gridCol w="1430141">
                  <a:extLst>
                    <a:ext uri="{9D8B030D-6E8A-4147-A177-3AD203B41FA5}">
                      <a16:colId xmlns:a16="http://schemas.microsoft.com/office/drawing/2014/main" xmlns="" val="3353255500"/>
                    </a:ext>
                  </a:extLst>
                </a:gridCol>
                <a:gridCol w="668290">
                  <a:extLst>
                    <a:ext uri="{9D8B030D-6E8A-4147-A177-3AD203B41FA5}">
                      <a16:colId xmlns:a16="http://schemas.microsoft.com/office/drawing/2014/main" xmlns="" val="3167295216"/>
                    </a:ext>
                  </a:extLst>
                </a:gridCol>
                <a:gridCol w="668290">
                  <a:extLst>
                    <a:ext uri="{9D8B030D-6E8A-4147-A177-3AD203B41FA5}">
                      <a16:colId xmlns:a16="http://schemas.microsoft.com/office/drawing/2014/main" xmlns="" val="2594371381"/>
                    </a:ext>
                  </a:extLst>
                </a:gridCol>
              </a:tblGrid>
              <a:tr h="148462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</a:rPr>
                        <a:t>Cash Flow Statement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C2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9962197"/>
                  </a:ext>
                </a:extLst>
              </a:tr>
              <a:tr h="155043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800" b="1">
                          <a:effectLst/>
                          <a:latin typeface="Times New Roman" panose="02020603050405020304" pitchFamily="18" charset="0"/>
                        </a:rPr>
                        <a:t>For the Year ending December 31, 2019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C2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446920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016893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</a:rPr>
                        <a:t>Operating Activities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13654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 dirty="0">
                          <a:effectLst/>
                          <a:latin typeface="Times New Roman" panose="02020603050405020304" pitchFamily="18" charset="0"/>
                        </a:rPr>
                        <a:t>Income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>
                          <a:effectLst/>
                          <a:latin typeface="Times New Roman" panose="02020603050405020304" pitchFamily="18" charset="0"/>
                        </a:rPr>
                        <a:t>$1,857,408.32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7245954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effectLst/>
                          <a:latin typeface="Times New Roman" panose="02020603050405020304" pitchFamily="18" charset="0"/>
                        </a:rPr>
                        <a:t>Accounts Recieveable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>
                          <a:effectLst/>
                          <a:latin typeface="Times New Roman" panose="02020603050405020304" pitchFamily="18" charset="0"/>
                        </a:rPr>
                        <a:t>$5,572,224.97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9990178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effectLst/>
                          <a:latin typeface="Times New Roman" panose="02020603050405020304" pitchFamily="18" charset="0"/>
                        </a:rPr>
                        <a:t>Accounts Payable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>
                          <a:effectLst/>
                          <a:latin typeface="Times New Roman" panose="02020603050405020304" pitchFamily="18" charset="0"/>
                        </a:rPr>
                        <a:t>$0.00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5966703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effectLst/>
                          <a:latin typeface="Times New Roman" panose="02020603050405020304" pitchFamily="18" charset="0"/>
                        </a:rPr>
                        <a:t>Expenses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>
                          <a:effectLst/>
                          <a:latin typeface="Times New Roman" panose="02020603050405020304" pitchFamily="18" charset="0"/>
                        </a:rPr>
                        <a:t>$1,254,084.16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4164142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endParaRPr lang="en-US" sz="8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848286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effectLst/>
                          <a:latin typeface="Times New Roman" panose="02020603050405020304" pitchFamily="18" charset="0"/>
                        </a:rPr>
                        <a:t>Net Operating Cash Flow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</a:rPr>
                        <a:t>$6,175,549.13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4495521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3605903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>
                          <a:effectLst/>
                          <a:latin typeface="Times New Roman" panose="02020603050405020304" pitchFamily="18" charset="0"/>
                        </a:rPr>
                        <a:t>Financing Activities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9977347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effectLst/>
                          <a:latin typeface="Times New Roman" panose="02020603050405020304" pitchFamily="18" charset="0"/>
                        </a:rPr>
                        <a:t>Investment by investors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>
                          <a:effectLst/>
                          <a:latin typeface="Times New Roman" panose="02020603050405020304" pitchFamily="18" charset="0"/>
                        </a:rPr>
                        <a:t>$825,000.00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977771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0">
                          <a:effectLst/>
                          <a:latin typeface="Times New Roman" panose="02020603050405020304" pitchFamily="18" charset="0"/>
                        </a:rPr>
                        <a:t>Investment by owners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>
                          <a:effectLst/>
                          <a:latin typeface="Times New Roman" panose="02020603050405020304" pitchFamily="18" charset="0"/>
                        </a:rPr>
                        <a:t>$275,000.00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1439908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endParaRPr lang="en-US" sz="8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>
                          <a:effectLst/>
                          <a:latin typeface="Times New Roman" panose="02020603050405020304" pitchFamily="18" charset="0"/>
                        </a:rPr>
                        <a:t>$1,100,000.00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2893164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2923280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>
                          <a:effectLst/>
                          <a:latin typeface="Times New Roman" panose="02020603050405020304" pitchFamily="18" charset="0"/>
                        </a:rPr>
                        <a:t>Net Increase in Cash Flow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>
                          <a:effectLst/>
                          <a:latin typeface="Times New Roman" panose="02020603050405020304" pitchFamily="18" charset="0"/>
                        </a:rPr>
                        <a:t>$7,275,549.13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1070811"/>
                  </a:ext>
                </a:extLst>
              </a:tr>
              <a:tr h="283355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>
                          <a:effectLst/>
                          <a:latin typeface="Times New Roman" panose="02020603050405020304" pitchFamily="18" charset="0"/>
                        </a:rPr>
                        <a:t>Cash Flow at beginning of year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 w="9525" cap="flat" cmpd="sng" algn="ctr">
                      <a:solidFill>
                        <a:srgbClr val="E0B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 dirty="0">
                        <a:effectLst/>
                      </a:endParaRPr>
                    </a:p>
                  </a:txBody>
                  <a:tcPr marL="20049" marR="20049" marT="13366" marB="13366" anchor="b">
                    <a:lnL w="9525" cap="flat" cmpd="sng" algn="ctr">
                      <a:solidFill>
                        <a:srgbClr val="E0B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>
                          <a:effectLst/>
                          <a:latin typeface="Times New Roman" panose="02020603050405020304" pitchFamily="18" charset="0"/>
                        </a:rPr>
                        <a:t>$0.00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6501712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 rtl="0" fontAlgn="b"/>
                      <a:r>
                        <a:rPr lang="en-US" sz="800" b="1">
                          <a:effectLst/>
                          <a:latin typeface="Times New Roman" panose="02020603050405020304" pitchFamily="18" charset="0"/>
                        </a:rPr>
                        <a:t>Cash Flow at end of year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000">
                        <a:effectLst/>
                      </a:endParaRP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</a:rPr>
                        <a:t>$7,275,549.13</a:t>
                      </a:r>
                    </a:p>
                  </a:txBody>
                  <a:tcPr marL="20049" marR="20049" marT="13366" marB="133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021903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EB64030-8022-3549-87D2-FE878D780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13601"/>
              </p:ext>
            </p:extLst>
          </p:nvPr>
        </p:nvGraphicFramePr>
        <p:xfrm>
          <a:off x="6718423" y="1090692"/>
          <a:ext cx="1938129" cy="3494394"/>
        </p:xfrm>
        <a:graphic>
          <a:graphicData uri="http://schemas.openxmlformats.org/drawingml/2006/table">
            <a:tbl>
              <a:tblPr/>
              <a:tblGrid>
                <a:gridCol w="1330725">
                  <a:extLst>
                    <a:ext uri="{9D8B030D-6E8A-4147-A177-3AD203B41FA5}">
                      <a16:colId xmlns:a16="http://schemas.microsoft.com/office/drawing/2014/main" xmlns="" val="1186054417"/>
                    </a:ext>
                  </a:extLst>
                </a:gridCol>
                <a:gridCol w="607404">
                  <a:extLst>
                    <a:ext uri="{9D8B030D-6E8A-4147-A177-3AD203B41FA5}">
                      <a16:colId xmlns:a16="http://schemas.microsoft.com/office/drawing/2014/main" xmlns="" val="1812831726"/>
                    </a:ext>
                  </a:extLst>
                </a:gridCol>
              </a:tblGrid>
              <a:tr h="285619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600" b="1" dirty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600" b="1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600" b="1" dirty="0">
                          <a:effectLst/>
                          <a:latin typeface="Times New Roman" panose="02020603050405020304" pitchFamily="18" charset="0"/>
                        </a:rPr>
                        <a:t>Balance Sheet</a:t>
                      </a:r>
                      <a:br>
                        <a:rPr lang="en-US" sz="600" b="1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600" b="1" dirty="0">
                          <a:effectLst/>
                          <a:latin typeface="Times New Roman" panose="02020603050405020304" pitchFamily="18" charset="0"/>
                        </a:rPr>
                        <a:t>For Year Ending December 2019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C2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9005334"/>
                  </a:ext>
                </a:extLst>
              </a:tr>
              <a:tr h="107571">
                <a:tc gridSpan="2">
                  <a:txBody>
                    <a:bodyPr/>
                    <a:lstStyle/>
                    <a:p>
                      <a:pPr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Assets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0482337"/>
                  </a:ext>
                </a:extLst>
              </a:tr>
              <a:tr h="122408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Current Assets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>
                        <a:effectLst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9100891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Cash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$2,957,408.32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48061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Total Current Assets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$2,957,408.32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2895138"/>
                  </a:ext>
                </a:extLst>
              </a:tr>
              <a:tr h="122408">
                <a:tc>
                  <a:txBody>
                    <a:bodyPr/>
                    <a:lstStyle/>
                    <a:p>
                      <a:pPr rtl="0" fontAlgn="b"/>
                      <a:endParaRPr lang="en-US" sz="700">
                        <a:effectLst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>
                        <a:effectLst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398075"/>
                  </a:ext>
                </a:extLst>
              </a:tr>
              <a:tr h="122408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Intellectual Properties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>
                        <a:effectLst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6535194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Website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$5,000.00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417738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Database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$75,000.00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6671727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Front End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$100,000.00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9005430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0" i="0">
                          <a:effectLst/>
                          <a:latin typeface="Times New Roman" panose="02020603050405020304" pitchFamily="18" charset="0"/>
                        </a:rPr>
                        <a:t>Security of Technologies</a:t>
                      </a:r>
                      <a:endParaRPr lang="en-US" sz="600" b="1" i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$25,000.00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4704988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Total Intellectual Properties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$205,000.00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1201436"/>
                  </a:ext>
                </a:extLst>
              </a:tr>
              <a:tr h="122408">
                <a:tc>
                  <a:txBody>
                    <a:bodyPr/>
                    <a:lstStyle/>
                    <a:p>
                      <a:pPr rtl="0" fontAlgn="b"/>
                      <a:endParaRPr lang="en-US" sz="700">
                        <a:effectLst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>
                        <a:effectLst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3038396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Accounts Receiveable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0" dirty="0">
                          <a:effectLst/>
                          <a:latin typeface="Times New Roman" panose="02020603050405020304" pitchFamily="18" charset="0"/>
                        </a:rPr>
                        <a:t>$5,572,224.97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7324629"/>
                  </a:ext>
                </a:extLst>
              </a:tr>
              <a:tr h="122408">
                <a:tc>
                  <a:txBody>
                    <a:bodyPr/>
                    <a:lstStyle/>
                    <a:p>
                      <a:pPr rtl="0" fontAlgn="b"/>
                      <a:endParaRPr lang="en-US" sz="700">
                        <a:effectLst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>
                        <a:effectLst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1408906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Total Assets 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$8,734,633.29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9502142"/>
                  </a:ext>
                </a:extLst>
              </a:tr>
              <a:tr h="122408">
                <a:tc>
                  <a:txBody>
                    <a:bodyPr/>
                    <a:lstStyle/>
                    <a:p>
                      <a:pPr rtl="0" fontAlgn="b"/>
                      <a:endParaRPr lang="en-US" sz="6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>
                        <a:effectLst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0294259"/>
                  </a:ext>
                </a:extLst>
              </a:tr>
              <a:tr h="59422">
                <a:tc gridSpan="2">
                  <a:txBody>
                    <a:bodyPr/>
                    <a:lstStyle/>
                    <a:p>
                      <a:pPr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Liabilities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1803858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Accrued Payroll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$880,000.00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098076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Accounts Payable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$0.00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3924482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Total Liabilities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$880,000.00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2663223"/>
                  </a:ext>
                </a:extLst>
              </a:tr>
              <a:tr h="122408">
                <a:tc>
                  <a:txBody>
                    <a:bodyPr/>
                    <a:lstStyle/>
                    <a:p>
                      <a:pPr rtl="0" fontAlgn="b"/>
                      <a:endParaRPr lang="en-US" sz="700">
                        <a:effectLst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>
                        <a:effectLst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6064142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Owner's Equity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6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0632816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Retained Stock 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$275,000.00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600262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Common Stock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$825,000.00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1560324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Increased Value 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0">
                          <a:effectLst/>
                          <a:latin typeface="Times New Roman" panose="02020603050405020304" pitchFamily="18" charset="0"/>
                        </a:rPr>
                        <a:t>$6,754,633.29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447311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Total Owner's Equity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$7,854,633.29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0575887"/>
                  </a:ext>
                </a:extLst>
              </a:tr>
              <a:tr h="122408">
                <a:tc>
                  <a:txBody>
                    <a:bodyPr/>
                    <a:lstStyle/>
                    <a:p>
                      <a:pPr rtl="0" fontAlgn="b"/>
                      <a:endParaRPr lang="en-US" sz="700">
                        <a:effectLst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700">
                        <a:effectLst/>
                      </a:endParaRP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6755967"/>
                  </a:ext>
                </a:extLst>
              </a:tr>
              <a:tr h="10757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 b="1">
                          <a:effectLst/>
                          <a:latin typeface="Times New Roman" panose="02020603050405020304" pitchFamily="18" charset="0"/>
                        </a:rPr>
                        <a:t>Total Liabilities + Owner's Equity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600" b="1" dirty="0">
                          <a:effectLst/>
                          <a:latin typeface="Times New Roman" panose="02020603050405020304" pitchFamily="18" charset="0"/>
                        </a:rPr>
                        <a:t>$8,734,633.29</a:t>
                      </a:r>
                    </a:p>
                  </a:txBody>
                  <a:tcPr marL="13910" marR="13910" marT="9273" marB="92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615669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C5799E2-5A17-5D41-AB9A-80A41C5D0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42695"/>
              </p:ext>
            </p:extLst>
          </p:nvPr>
        </p:nvGraphicFramePr>
        <p:xfrm>
          <a:off x="214332" y="1084398"/>
          <a:ext cx="3312812" cy="3494968"/>
        </p:xfrm>
        <a:graphic>
          <a:graphicData uri="http://schemas.openxmlformats.org/drawingml/2006/table">
            <a:tbl>
              <a:tblPr/>
              <a:tblGrid>
                <a:gridCol w="1106253">
                  <a:extLst>
                    <a:ext uri="{9D8B030D-6E8A-4147-A177-3AD203B41FA5}">
                      <a16:colId xmlns:a16="http://schemas.microsoft.com/office/drawing/2014/main" xmlns="" val="3409408548"/>
                    </a:ext>
                  </a:extLst>
                </a:gridCol>
                <a:gridCol w="594760">
                  <a:extLst>
                    <a:ext uri="{9D8B030D-6E8A-4147-A177-3AD203B41FA5}">
                      <a16:colId xmlns:a16="http://schemas.microsoft.com/office/drawing/2014/main" xmlns="" val="2767160313"/>
                    </a:ext>
                  </a:extLst>
                </a:gridCol>
                <a:gridCol w="874297">
                  <a:extLst>
                    <a:ext uri="{9D8B030D-6E8A-4147-A177-3AD203B41FA5}">
                      <a16:colId xmlns:a16="http://schemas.microsoft.com/office/drawing/2014/main" xmlns="" val="4253551355"/>
                    </a:ext>
                  </a:extLst>
                </a:gridCol>
                <a:gridCol w="737502">
                  <a:extLst>
                    <a:ext uri="{9D8B030D-6E8A-4147-A177-3AD203B41FA5}">
                      <a16:colId xmlns:a16="http://schemas.microsoft.com/office/drawing/2014/main" xmlns="" val="275223904"/>
                    </a:ext>
                  </a:extLst>
                </a:gridCol>
              </a:tblGrid>
              <a:tr h="137984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</a:rPr>
                        <a:t>Income Statement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C2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663173"/>
                  </a:ext>
                </a:extLst>
              </a:tr>
              <a:tr h="137984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700" b="1">
                          <a:effectLst/>
                          <a:latin typeface="Times New Roman" panose="02020603050405020304" pitchFamily="18" charset="0"/>
                        </a:rPr>
                        <a:t>For the Year ending December 31, 2019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C2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7353256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Times New Roman" panose="02020603050405020304" pitchFamily="18" charset="0"/>
                        </a:rPr>
                        <a:t>Revenue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847879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Transaction Fee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</a:rPr>
                        <a:t>$6,665,280.00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 dirty="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1380070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Initial Fee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$5,165,000.00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137948"/>
                  </a:ext>
                </a:extLst>
              </a:tr>
              <a:tr h="78118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</a:rPr>
                        <a:t>Yearly Service Fee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</a:rPr>
                        <a:t>$0.00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7496825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 dirty="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$11,830,280.00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2342415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259493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Times New Roman" panose="02020603050405020304" pitchFamily="18" charset="0"/>
                        </a:rPr>
                        <a:t>Expenses 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 dirty="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8379289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Salaries Expense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</a:rPr>
                        <a:t>$880,000.00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4453450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Technologies Expense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</a:rPr>
                        <a:t>$55,811.16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985987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Rent Expense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$28,566.00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391214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Insurance Expense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dirty="0">
                          <a:effectLst/>
                          <a:latin typeface="Times New Roman" panose="02020603050405020304" pitchFamily="18" charset="0"/>
                        </a:rPr>
                        <a:t>$9,600.00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321936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Employee Tax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$60,207.00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8207720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Research and Development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$205,000.00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 dirty="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1851024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Legal Expense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$2,900.00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4662808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$1,242,084.16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822277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Times New Roman" panose="02020603050405020304" pitchFamily="18" charset="0"/>
                        </a:rPr>
                        <a:t>Gross Income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391737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Income before income tax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$10,588,195.84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7448679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Income tax expense (30%)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$3,176,458.75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323822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471182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rtl="0" fontAlgn="b"/>
                      <a:r>
                        <a:rPr lang="en-US" sz="700" b="1">
                          <a:effectLst/>
                          <a:latin typeface="Times New Roman" panose="02020603050405020304" pitchFamily="18" charset="0"/>
                        </a:rPr>
                        <a:t>Net Income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</a:endParaRP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</a:rPr>
                        <a:t>$7,411,737.09</a:t>
                      </a:r>
                    </a:p>
                  </a:txBody>
                  <a:tcPr marL="17843" marR="17843" marT="11895" marB="118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2013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195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59E64F-8EFF-9B48-B4DF-CB74D2488878}"/>
              </a:ext>
            </a:extLst>
          </p:cNvPr>
          <p:cNvSpPr txBox="1"/>
          <p:nvPr/>
        </p:nvSpPr>
        <p:spPr>
          <a:xfrm>
            <a:off x="6583680" y="15592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11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59E64F-8EFF-9B48-B4DF-CB74D2488878}"/>
              </a:ext>
            </a:extLst>
          </p:cNvPr>
          <p:cNvSpPr txBox="1"/>
          <p:nvPr/>
        </p:nvSpPr>
        <p:spPr>
          <a:xfrm>
            <a:off x="6583680" y="15592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56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59E64F-8EFF-9B48-B4DF-CB74D2488878}"/>
              </a:ext>
            </a:extLst>
          </p:cNvPr>
          <p:cNvSpPr txBox="1"/>
          <p:nvPr/>
        </p:nvSpPr>
        <p:spPr>
          <a:xfrm>
            <a:off x="6583680" y="15592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44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59E64F-8EFF-9B48-B4DF-CB74D2488878}"/>
              </a:ext>
            </a:extLst>
          </p:cNvPr>
          <p:cNvSpPr txBox="1"/>
          <p:nvPr/>
        </p:nvSpPr>
        <p:spPr>
          <a:xfrm>
            <a:off x="6583680" y="15592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00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59E64F-8EFF-9B48-B4DF-CB74D2488878}"/>
              </a:ext>
            </a:extLst>
          </p:cNvPr>
          <p:cNvSpPr txBox="1"/>
          <p:nvPr/>
        </p:nvSpPr>
        <p:spPr>
          <a:xfrm>
            <a:off x="6583680" y="15592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13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228</Words>
  <Application>Microsoft Office PowerPoint</Application>
  <PresentationFormat>On-screen Show (16:9)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Times New Roman</vt:lpstr>
      <vt:lpstr>Arial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(Chapter Name) DECA</dc:title>
  <dc:creator>Lucious McDaniel</dc:creator>
  <cp:lastModifiedBy>Dhruv Gomber</cp:lastModifiedBy>
  <cp:revision>26</cp:revision>
  <dcterms:modified xsi:type="dcterms:W3CDTF">2018-09-03T02:14:43Z</dcterms:modified>
</cp:coreProperties>
</file>