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2"/>
  </p:notesMasterIdLst>
  <p:sldIdLst>
    <p:sldId id="256" r:id="rId5"/>
    <p:sldId id="456" r:id="rId6"/>
    <p:sldId id="479" r:id="rId7"/>
    <p:sldId id="485" r:id="rId8"/>
    <p:sldId id="480" r:id="rId9"/>
    <p:sldId id="510" r:id="rId10"/>
    <p:sldId id="487" r:id="rId11"/>
    <p:sldId id="496" r:id="rId12"/>
    <p:sldId id="497" r:id="rId13"/>
    <p:sldId id="532" r:id="rId14"/>
    <p:sldId id="498" r:id="rId15"/>
    <p:sldId id="534" r:id="rId16"/>
    <p:sldId id="499" r:id="rId17"/>
    <p:sldId id="533" r:id="rId18"/>
    <p:sldId id="535" r:id="rId19"/>
    <p:sldId id="500" r:id="rId20"/>
    <p:sldId id="486" r:id="rId21"/>
    <p:sldId id="512" r:id="rId22"/>
    <p:sldId id="513" r:id="rId23"/>
    <p:sldId id="514" r:id="rId24"/>
    <p:sldId id="515" r:id="rId25"/>
    <p:sldId id="516" r:id="rId26"/>
    <p:sldId id="517" r:id="rId27"/>
    <p:sldId id="518" r:id="rId28"/>
    <p:sldId id="519" r:id="rId29"/>
    <p:sldId id="520" r:id="rId30"/>
    <p:sldId id="524" r:id="rId31"/>
    <p:sldId id="525" r:id="rId32"/>
    <p:sldId id="527" r:id="rId33"/>
    <p:sldId id="528" r:id="rId34"/>
    <p:sldId id="526" r:id="rId35"/>
    <p:sldId id="511" r:id="rId36"/>
    <p:sldId id="529" r:id="rId37"/>
    <p:sldId id="530" r:id="rId38"/>
    <p:sldId id="531" r:id="rId39"/>
    <p:sldId id="488" r:id="rId40"/>
    <p:sldId id="47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70"/>
    <p:restoredTop sz="86851"/>
  </p:normalViewPr>
  <p:slideViewPr>
    <p:cSldViewPr snapToGrid="0" snapToObjects="1">
      <p:cViewPr varScale="1">
        <p:scale>
          <a:sx n="96" d="100"/>
          <a:sy n="96" d="100"/>
        </p:scale>
        <p:origin x="-120" y="-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8466C-3181-724E-AE2D-A596B0759836}" type="datetimeFigureOut">
              <a:rPr lang="en-US" smtClean="0"/>
              <a:t>6/4/20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87D32-BF2E-364C-B78E-5BD03E389C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06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87D32-BF2E-364C-B78E-5BD03E389C1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128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87D32-BF2E-364C-B78E-5BD03E389C1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507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87D32-BF2E-364C-B78E-5BD03E389C1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028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87D32-BF2E-364C-B78E-5BD03E389C1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87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87D32-BF2E-364C-B78E-5BD03E389C1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557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87D32-BF2E-364C-B78E-5BD03E389C1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38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87D32-BF2E-364C-B78E-5BD03E389C1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286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87D32-BF2E-364C-B78E-5BD03E389C1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62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87D32-BF2E-364C-B78E-5BD03E389C1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49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87D32-BF2E-364C-B78E-5BD03E389C1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58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446" y="616136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8446" y="193217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446" y="2756086"/>
            <a:ext cx="5157787" cy="3070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50858" y="193217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50858" y="2756086"/>
            <a:ext cx="5183188" cy="3070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8860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070" y="383054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3297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2174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379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68449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0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PL Title Slide Blank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9968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2641600" y="6096000"/>
            <a:ext cx="2336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181600" y="6096000"/>
            <a:ext cx="3352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0960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3A674-6930-7F41-BA17-EEAEE4F196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935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6135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6135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8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9259" y="714748"/>
            <a:ext cx="956982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259" y="2175248"/>
            <a:ext cx="9569824" cy="3786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264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09117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70898"/>
            <a:ext cx="10515600" cy="97761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1520" y="1449761"/>
            <a:ext cx="969271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520" y="4329486"/>
            <a:ext cx="9692715" cy="97761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9966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50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50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388" y="53545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388" y="1995955"/>
            <a:ext cx="5181600" cy="3750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6388" y="1995955"/>
            <a:ext cx="5181600" cy="3750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314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70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70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86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60" r:id="rId4"/>
    <p:sldLayoutId id="2147483651" r:id="rId5"/>
    <p:sldLayoutId id="2147483661" r:id="rId6"/>
    <p:sldLayoutId id="2147483652" r:id="rId7"/>
    <p:sldLayoutId id="2147483662" r:id="rId8"/>
    <p:sldLayoutId id="2147483653" r:id="rId9"/>
    <p:sldLayoutId id="2147483664" r:id="rId10"/>
    <p:sldLayoutId id="2147483654" r:id="rId11"/>
    <p:sldLayoutId id="2147483663" r:id="rId12"/>
    <p:sldLayoutId id="2147483656" r:id="rId13"/>
    <p:sldLayoutId id="2147483657" r:id="rId14"/>
    <p:sldLayoutId id="2147483665" r:id="rId15"/>
    <p:sldLayoutId id="21474836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-300">
          <a:solidFill>
            <a:schemeClr val="tx1"/>
          </a:solidFill>
          <a:latin typeface="Gotham Medium" charset="0"/>
          <a:ea typeface="Gotham Medium" charset="0"/>
          <a:cs typeface="Gotham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FF28AB-33FF-E04F-BF5C-5C558C81D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6" y="-166701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E6F75B-E8C3-C44D-8B48-94D3384F8C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18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01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22D775-40B5-064D-9E20-8C21CAFBD7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73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11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09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A7EA05-3ED2-5647-8194-2685AA6C4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61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65222" y="2002632"/>
            <a:ext cx="11061557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spc="-30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pPr algn="ctr"/>
            <a:r>
              <a:rPr lang="en-US" sz="8800" dirty="0">
                <a:solidFill>
                  <a:schemeClr val="bg1"/>
                </a:solidFill>
              </a:rPr>
              <a:t>DECA SUPPORTS EDUCATIONAL INITIATIVES</a:t>
            </a:r>
          </a:p>
        </p:txBody>
      </p:sp>
    </p:spTree>
    <p:extLst>
      <p:ext uri="{BB962C8B-B14F-4D97-AF65-F5344CB8AC3E}">
        <p14:creationId xmlns:p14="http://schemas.microsoft.com/office/powerpoint/2010/main" val="1945854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82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CAREER CLUSTERS®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 organizing tool for curriculum design and instruction</a:t>
            </a:r>
          </a:p>
          <a:p>
            <a:r>
              <a:rPr lang="en-US" dirty="0"/>
              <a:t>Essential knowledge and skills</a:t>
            </a:r>
          </a:p>
          <a:p>
            <a:r>
              <a:rPr lang="en-US" dirty="0"/>
              <a:t>Organized by 16 Career Clusters® each with career pathways</a:t>
            </a:r>
          </a:p>
          <a:p>
            <a:r>
              <a:rPr lang="en-US" dirty="0"/>
              <a:t>Span secondary and postsecondary education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083" y="793330"/>
            <a:ext cx="3556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73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25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DECA SUPPORTS CAREER CLUSTERS®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DECA’s Comprehensive Learning Program supports four of the sixteen Career Clusters® </a:t>
            </a:r>
          </a:p>
          <a:p>
            <a:pPr lvl="1"/>
            <a:r>
              <a:rPr lang="en-US" dirty="0"/>
              <a:t>Marketing</a:t>
            </a:r>
          </a:p>
          <a:p>
            <a:pPr lvl="1"/>
            <a:r>
              <a:rPr lang="en-US" dirty="0"/>
              <a:t>Business Management </a:t>
            </a:r>
            <a:br>
              <a:rPr lang="en-US" dirty="0"/>
            </a:br>
            <a:r>
              <a:rPr lang="en-US" dirty="0"/>
              <a:t>and Administration</a:t>
            </a:r>
          </a:p>
          <a:p>
            <a:pPr lvl="1"/>
            <a:r>
              <a:rPr lang="en-US" dirty="0"/>
              <a:t>Hospitality and Tourism</a:t>
            </a:r>
          </a:p>
          <a:p>
            <a:pPr lvl="1"/>
            <a:r>
              <a:rPr lang="en-US" dirty="0"/>
              <a:t>Finance</a:t>
            </a:r>
          </a:p>
        </p:txBody>
      </p:sp>
      <p:pic>
        <p:nvPicPr>
          <p:cNvPr id="5" name="Picture 4" descr="Career Cluste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351" y="2687693"/>
            <a:ext cx="3034145" cy="3034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4922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91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NATIONAL CURRICULUM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insight into what business leaders view as important to the success of employees</a:t>
            </a:r>
          </a:p>
          <a:p>
            <a:r>
              <a:rPr lang="en-US" dirty="0"/>
              <a:t>Various levels and in various specialties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382EA2-E76E-4244-944F-07EE4BAD98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082" y="3194612"/>
            <a:ext cx="10723835" cy="24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71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DECA SUPPORTS</a:t>
            </a:r>
            <a:br>
              <a:rPr lang="en-US" dirty="0"/>
            </a:br>
            <a:r>
              <a:rPr lang="en-US" dirty="0"/>
              <a:t>NATIONAL CURRICULUM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Each role-play and case study use performance indicators directly linked to National Curriculum Standards</a:t>
            </a:r>
          </a:p>
          <a:p>
            <a:r>
              <a:rPr lang="en-US" dirty="0"/>
              <a:t>School-based Enterprise Certification Program standards are based on National Curriculum Standards</a:t>
            </a:r>
          </a:p>
          <a:p>
            <a:r>
              <a:rPr lang="en-US" dirty="0"/>
              <a:t>Conferences demonstrate “classroom connection”</a:t>
            </a:r>
          </a:p>
        </p:txBody>
      </p:sp>
    </p:spTree>
    <p:extLst>
      <p:ext uri="{BB962C8B-B14F-4D97-AF65-F5344CB8AC3E}">
        <p14:creationId xmlns:p14="http://schemas.microsoft.com/office/powerpoint/2010/main" val="968799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2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CENTURY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and Innovation Skills</a:t>
            </a:r>
          </a:p>
          <a:p>
            <a:pPr lvl="1"/>
            <a:r>
              <a:rPr lang="en-US" dirty="0"/>
              <a:t>Critical thinking</a:t>
            </a:r>
          </a:p>
          <a:p>
            <a:pPr lvl="1"/>
            <a:r>
              <a:rPr lang="en-US" dirty="0"/>
              <a:t>Communication</a:t>
            </a:r>
          </a:p>
          <a:p>
            <a:pPr lvl="1"/>
            <a:r>
              <a:rPr lang="en-US" dirty="0"/>
              <a:t>Collaboration</a:t>
            </a:r>
          </a:p>
          <a:p>
            <a:pPr lvl="1"/>
            <a:r>
              <a:rPr lang="en-US" dirty="0"/>
              <a:t>Creativity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392" y="3797300"/>
            <a:ext cx="3640508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94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DECA SUPPORTS</a:t>
            </a:r>
            <a:br>
              <a:rPr lang="en-US" dirty="0"/>
            </a:br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CENTURY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Competitive Events</a:t>
            </a:r>
          </a:p>
          <a:p>
            <a:r>
              <a:rPr lang="en-US" dirty="0"/>
              <a:t>Corporate Partner Challenges</a:t>
            </a:r>
          </a:p>
          <a:p>
            <a:r>
              <a:rPr lang="en-US" dirty="0"/>
              <a:t>Educational Conferences</a:t>
            </a:r>
          </a:p>
          <a:p>
            <a:r>
              <a:rPr lang="en-US" dirty="0"/>
              <a:t>Emerging Leader Series</a:t>
            </a:r>
          </a:p>
          <a:p>
            <a:r>
              <a:rPr lang="en-US" dirty="0"/>
              <a:t>School-based Enterprises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392" y="3797300"/>
            <a:ext cx="3640508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0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0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PROJECT BASED LEARNING</a:t>
            </a:r>
            <a:br>
              <a:rPr lang="en-US" dirty="0"/>
            </a:br>
            <a:r>
              <a:rPr lang="en-US" dirty="0"/>
              <a:t>AND AUTHENTIC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DECA activities are in the context of real business</a:t>
            </a:r>
          </a:p>
          <a:p>
            <a:r>
              <a:rPr lang="en-US" dirty="0"/>
              <a:t>Students engage in real, community and business-based projects</a:t>
            </a:r>
          </a:p>
          <a:p>
            <a:r>
              <a:rPr lang="en-US" dirty="0"/>
              <a:t>Learning </a:t>
            </a:r>
            <a:r>
              <a:rPr lang="en-US"/>
              <a:t>becomes </a:t>
            </a:r>
            <a:br>
              <a:rPr lang="en-US"/>
            </a:br>
            <a:r>
              <a:rPr lang="en-US"/>
              <a:t>student</a:t>
            </a:r>
            <a:r>
              <a:rPr lang="en-US" dirty="0"/>
              <a:t>-centered</a:t>
            </a:r>
          </a:p>
          <a:p>
            <a:endParaRPr lang="en-US" dirty="0"/>
          </a:p>
        </p:txBody>
      </p:sp>
      <p:pic>
        <p:nvPicPr>
          <p:cNvPr id="5" name="Picture 4" descr="PB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378" y="3340100"/>
            <a:ext cx="2381737" cy="2381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812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08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50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FINANCIAL LITERACY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259" y="2175248"/>
            <a:ext cx="9569824" cy="4138466"/>
          </a:xfrm>
        </p:spPr>
        <p:txBody>
          <a:bodyPr>
            <a:normAutofit/>
          </a:bodyPr>
          <a:lstStyle/>
          <a:p>
            <a:r>
              <a:rPr lang="en-US" dirty="0"/>
              <a:t>DECA activities are designed to measure the student’s ability to apply reliable information and systematic decision making to personal financial decisions</a:t>
            </a:r>
          </a:p>
          <a:p>
            <a:r>
              <a:rPr lang="en-US" dirty="0"/>
              <a:t>Areas of financial literacy:</a:t>
            </a:r>
          </a:p>
          <a:p>
            <a:pPr lvl="1"/>
            <a:r>
              <a:rPr lang="en-US" dirty="0"/>
              <a:t>Spending and saving</a:t>
            </a:r>
          </a:p>
          <a:p>
            <a:pPr lvl="1"/>
            <a:r>
              <a:rPr lang="en-US" dirty="0"/>
              <a:t>Investing</a:t>
            </a:r>
          </a:p>
          <a:p>
            <a:pPr lvl="1"/>
            <a:r>
              <a:rPr lang="en-US" dirty="0"/>
              <a:t>Credit and debt</a:t>
            </a:r>
          </a:p>
          <a:p>
            <a:pPr lvl="1"/>
            <a:r>
              <a:rPr lang="en-US" dirty="0"/>
              <a:t>Risk and insurance</a:t>
            </a:r>
          </a:p>
          <a:p>
            <a:pPr lvl="1"/>
            <a:r>
              <a:rPr lang="en-US" dirty="0"/>
              <a:t>Employment and income</a:t>
            </a:r>
          </a:p>
          <a:p>
            <a:pPr lvl="1"/>
            <a:r>
              <a:rPr lang="en-US" dirty="0"/>
              <a:t>Financial decision making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7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DEMONSTRATE DECA’S SUPPORT OF EDUCATIONAL INITIATIVES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Align your program using Career Clusters®</a:t>
            </a:r>
          </a:p>
          <a:p>
            <a:r>
              <a:rPr lang="en-US" dirty="0"/>
              <a:t>Use crosswalks to document how lessons support each initiative </a:t>
            </a:r>
          </a:p>
          <a:p>
            <a:r>
              <a:rPr lang="en-US" dirty="0"/>
              <a:t>Use DECA’s performance indicators as part of evaluation criteria when developing rubrics</a:t>
            </a:r>
          </a:p>
          <a:p>
            <a:r>
              <a:rPr lang="en-US" dirty="0"/>
              <a:t>Use DECA’s transcripts to demonstrate mastery of performance indicators and 21</a:t>
            </a:r>
            <a:r>
              <a:rPr lang="en-US" baseline="30000" dirty="0"/>
              <a:t>st</a:t>
            </a:r>
            <a:r>
              <a:rPr lang="en-US" dirty="0"/>
              <a:t> century skills.  </a:t>
            </a:r>
          </a:p>
        </p:txBody>
      </p:sp>
    </p:spTree>
    <p:extLst>
      <p:ext uri="{BB962C8B-B14F-4D97-AF65-F5344CB8AC3E}">
        <p14:creationId xmlns:p14="http://schemas.microsoft.com/office/powerpoint/2010/main" val="872246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65222" y="2002632"/>
            <a:ext cx="11061557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spc="-30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pPr algn="ctr"/>
            <a:r>
              <a:rPr lang="en-US" sz="8800" dirty="0">
                <a:solidFill>
                  <a:schemeClr val="bg1"/>
                </a:solidFill>
              </a:rPr>
              <a:t>DECA’S IMPACT</a:t>
            </a:r>
          </a:p>
        </p:txBody>
      </p:sp>
    </p:spTree>
    <p:extLst>
      <p:ext uri="{BB962C8B-B14F-4D97-AF65-F5344CB8AC3E}">
        <p14:creationId xmlns:p14="http://schemas.microsoft.com/office/powerpoint/2010/main" val="799994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59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11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78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5222" y="2002632"/>
            <a:ext cx="11061557" cy="2852737"/>
          </a:xfrm>
        </p:spPr>
        <p:txBody>
          <a:bodyPr anchor="ctr">
            <a:norm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</a:rPr>
              <a:t>FINAL</a:t>
            </a:r>
            <a:br>
              <a:rPr lang="en-US" sz="8800" dirty="0">
                <a:solidFill>
                  <a:schemeClr val="bg1"/>
                </a:solidFill>
              </a:rPr>
            </a:br>
            <a:r>
              <a:rPr lang="en-US" sz="8800" dirty="0">
                <a:solidFill>
                  <a:schemeClr val="bg1"/>
                </a:solidFill>
              </a:rPr>
              <a:t>THOUGHTS</a:t>
            </a:r>
          </a:p>
        </p:txBody>
      </p:sp>
    </p:spTree>
    <p:extLst>
      <p:ext uri="{BB962C8B-B14F-4D97-AF65-F5344CB8AC3E}">
        <p14:creationId xmlns:p14="http://schemas.microsoft.com/office/powerpoint/2010/main" val="1531773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70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1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40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65222" y="2002632"/>
            <a:ext cx="11061557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spc="-30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pPr algn="ctr"/>
            <a:r>
              <a:rPr lang="en-US" sz="8800" dirty="0">
                <a:solidFill>
                  <a:schemeClr val="bg1"/>
                </a:solidFill>
              </a:rPr>
              <a:t>DECA’S COMPREHENSIVE LEARNING PROGRAM</a:t>
            </a:r>
          </a:p>
        </p:txBody>
      </p:sp>
    </p:spTree>
    <p:extLst>
      <p:ext uri="{BB962C8B-B14F-4D97-AF65-F5344CB8AC3E}">
        <p14:creationId xmlns:p14="http://schemas.microsoft.com/office/powerpoint/2010/main" val="1451176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C0E624-27A9-FA46-8851-7F77D1DAC4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09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83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BB531A-D3B7-B149-9B9D-E59C29F3BA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68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D6FCE28D86D94CBB21F7FD3E2D049A" ma:contentTypeVersion="2" ma:contentTypeDescription="Create a new document." ma:contentTypeScope="" ma:versionID="b9edc60328aadb914fd44265e5bf45c2">
  <xsd:schema xmlns:xsd="http://www.w3.org/2001/XMLSchema" xmlns:xs="http://www.w3.org/2001/XMLSchema" xmlns:p="http://schemas.microsoft.com/office/2006/metadata/properties" xmlns:ns2="d4701239-d2f3-4b92-81b6-cfd5d43c6940" targetNamespace="http://schemas.microsoft.com/office/2006/metadata/properties" ma:root="true" ma:fieldsID="f9ce93dff6514804c5e86b40c4a81f4a" ns2:_="">
    <xsd:import namespace="d4701239-d2f3-4b92-81b6-cfd5d43c69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701239-d2f3-4b92-81b6-cfd5d43c694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15A1F9F-3C2A-476C-A3AB-C28EFBD48C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876DA4-E8E5-467E-9727-18E75A53D6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701239-d2f3-4b92-81b6-cfd5d43c69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BE75DF-D764-4A77-8F05-A6DA7B78A40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10008</TotalTime>
  <Words>276</Words>
  <Application>Microsoft Macintosh PowerPoint</Application>
  <PresentationFormat>Custom</PresentationFormat>
  <Paragraphs>62</Paragraphs>
  <Slides>37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CAREER CLUSTERS® </vt:lpstr>
      <vt:lpstr>DECA SUPPORTS CAREER CLUSTERS® </vt:lpstr>
      <vt:lpstr>PowerPoint Presentation</vt:lpstr>
      <vt:lpstr>NATIONAL CURRICULUM STANDARDS</vt:lpstr>
      <vt:lpstr>DECA SUPPORTS NATIONAL CURRICULUM STANDARDS</vt:lpstr>
      <vt:lpstr>PowerPoint Presentation</vt:lpstr>
      <vt:lpstr>21ST CENTURY SKILLS</vt:lpstr>
      <vt:lpstr>DECA SUPPORTS 21ST CENTURY SKILLS</vt:lpstr>
      <vt:lpstr>PowerPoint Presentation</vt:lpstr>
      <vt:lpstr>PROJECT BASED LEARNING AND AUTHENTIC LEARNING</vt:lpstr>
      <vt:lpstr>PowerPoint Presentation</vt:lpstr>
      <vt:lpstr>FINANCIAL LITERACY</vt:lpstr>
      <vt:lpstr>DEMONSTRATE DECA’S SUPPORT OF EDUCATIONAL INITIATIVES</vt:lpstr>
      <vt:lpstr>PowerPoint Presentation</vt:lpstr>
      <vt:lpstr>PowerPoint Presentation</vt:lpstr>
      <vt:lpstr>PowerPoint Presentation</vt:lpstr>
      <vt:lpstr>PowerPoint Presentation</vt:lpstr>
      <vt:lpstr>FINAL THOUGHTS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Peterson</dc:creator>
  <cp:lastModifiedBy>Anna Willis</cp:lastModifiedBy>
  <cp:revision>138</cp:revision>
  <cp:lastPrinted>2017-05-16T16:11:56Z</cp:lastPrinted>
  <dcterms:created xsi:type="dcterms:W3CDTF">2016-06-16T12:18:10Z</dcterms:created>
  <dcterms:modified xsi:type="dcterms:W3CDTF">2020-06-04T19:43:39Z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0x010100E2D6FCE28D86D94CBB21F7FD3E2D049A</vt:lpwstr>
  </property>
</Properties>
</file>